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notesMasterIdLst>
    <p:notesMasterId r:id="rId1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Gadai lends USDC to Bankr agents against their token's creator-fee stream, and holds that stream as an on-chain lien the desk cannot keep. Built for Runtime Agent Week, on Base.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Bankr agents earn creator fees on every trade of their token, but the fees arrive later while LLM and API bills are due now. Today the only options are to top up by hand, sell the token, or stop working.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collateral is itself an on-chain right. Only a contract can hold a fee share so the desk cannot keep it and the borrower does not have to trust the desk to get it back.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Five steps: pledge, auction, disburse, service, release. The same five-step track runs across every loan page on the site.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deterministic engine sets the cap. Three underwriter personas write memos and the lead is binding, but a model can only decline or lower — never raise. Before approving, the agent buys a honeypot verdict over x402.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loan itself becomes a new on-chain asset: a FeeNote ERC-20 whose face value is the debt, sold for USDC in a Uniswap Continuous Clearing Auction. The desk's agent wallet places the anchor bid at its lead persona's price.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Credit Line Board prices every Bankr agent profile with the same engine a real quote uses. It also prices 17 Robinhood Chain agents as indicative lines, four of which earn fees in tokenized stocks.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credit decision is published as a scored public signal. Followers mirror approved borrowers with Definitive Flash orders. On mainnet the desk mirrored its own signal with a real TWAP, and the first slice filled.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loan carries a dining budget. A concierge plans a meal inside it from live Blackbird Flynet data. The FLY checkout is built but the app has no payment scope yet, so a real charge answers 403 and the deck says so.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Gadai is sold to agents as well as humans: a paid credit report on Bankr x402 Cloud, a Bankr Skill so any agent can borrow by chat, Grok Bot skills, and the desk itself paying another agent's API.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Six Base mainnet transactions, all signed by the desk's Dynamic MPC agent wallet. The loan lifecycle itself ran on an Anvil fork against a real Bankr pool.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ran where, stated plainly, plus the four links a judge needs.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E5E8E3"/>
        </a:solidFill>
      </p:bgPr>
    </p:bg>
    <p:spTree>
      <p:nvGrpSpPr>
        <p:cNvPr id="1" name=""/>
        <p:cNvGrpSpPr/>
        <p:nvPr/>
      </p:nvGrpSpPr>
      <p:grpSpPr>
        <a:xfrm>
          <a:off x="0" y="0"/>
          <a:ext cx="0" cy="0"/>
          <a:chOff x="0" y="0"/>
          <a:chExt cx="0" cy="0"/>
        </a:xfrm>
      </p:grpSpPr>
      <p:sp>
        <p:nvSpPr>
          <p:cNvPr id="3" name="Shape 0"/>
          <p:cNvSpPr/>
          <p:nvPr/>
        </p:nvSpPr>
        <p:spPr>
          <a:xfrm>
            <a:off x="566928" y="822960"/>
            <a:ext cx="11057839" cy="4617720"/>
          </a:xfrm>
          <a:prstGeom prst="rect">
            <a:avLst/>
          </a:prstGeom>
          <a:solidFill>
            <a:srgbClr val="FCFCFA"/>
          </a:solidFill>
          <a:ln w="9525">
            <a:solidFill>
              <a:srgbClr val="C4C9CF"/>
            </a:solidFill>
            <a:prstDash val="solid"/>
          </a:ln>
          <a:effectLst>
            <a:outerShdw sx="100000" sy="100000" kx="0" ky="0" algn="bl" rotWithShape="0" blurRad="127000" dist="12700" dir="5400000">
              <a:srgbClr val="16181D">
                <a:alpha val="16000"/>
              </a:srgbClr>
            </a:outerShdw>
          </a:effectLst>
        </p:spPr>
      </p:sp>
      <p:sp>
        <p:nvSpPr>
          <p:cNvPr id="4" name="Text 1"/>
          <p:cNvSpPr txBox="1"/>
          <p:nvPr/>
        </p:nvSpPr>
        <p:spPr>
          <a:xfrm>
            <a:off x="1024128" y="1188720"/>
            <a:ext cx="7315200" cy="182880"/>
          </a:xfrm>
          <a:prstGeom prst="rect">
            <a:avLst/>
          </a:prstGeom>
          <a:noFill/>
          <a:ln/>
        </p:spPr>
        <p:txBody>
          <a:bodyPr wrap="square" lIns="0" tIns="0" rIns="0" bIns="0" rtlCol="0" anchor="t"/>
          <a:lstStyle/>
          <a:p>
            <a:pPr indent="0" marL="0">
              <a:buNone/>
            </a:pPr>
            <a:r>
              <a:rPr lang="en-US" sz="850" b="1" spc="110" kern="0" dirty="0">
                <a:solidFill>
                  <a:srgbClr val="545A64"/>
                </a:solidFill>
                <a:latin typeface="Arial" pitchFamily="34" charset="0"/>
                <a:ea typeface="Arial" pitchFamily="34" charset="-122"/>
                <a:cs typeface="Arial" pitchFamily="34" charset="-120"/>
              </a:rPr>
              <a:t>RUNTIME AGENT WEEK  ·  BANKR × PROPAGANDA  ·  BASE 8453</a:t>
            </a:r>
            <a:endParaRPr lang="en-US" sz="850" dirty="0"/>
          </a:p>
        </p:txBody>
      </p:sp>
      <p:sp>
        <p:nvSpPr>
          <p:cNvPr id="5" name="Text 2"/>
          <p:cNvSpPr txBox="1"/>
          <p:nvPr/>
        </p:nvSpPr>
        <p:spPr>
          <a:xfrm>
            <a:off x="1024128" y="1444752"/>
            <a:ext cx="7498080" cy="1143000"/>
          </a:xfrm>
          <a:prstGeom prst="rect">
            <a:avLst/>
          </a:prstGeom>
          <a:noFill/>
          <a:ln/>
        </p:spPr>
        <p:txBody>
          <a:bodyPr wrap="square" lIns="0" tIns="0" rIns="0" bIns="0" rtlCol="0" anchor="t"/>
          <a:lstStyle/>
          <a:p>
            <a:pPr indent="0" marL="0">
              <a:buNone/>
            </a:pPr>
            <a:r>
              <a:rPr lang="en-US" sz="6800" b="1" spc="-160" kern="0" dirty="0">
                <a:solidFill>
                  <a:srgbClr val="16181D"/>
                </a:solidFill>
                <a:latin typeface="Arial" pitchFamily="34" charset="0"/>
                <a:ea typeface="Arial" pitchFamily="34" charset="-122"/>
                <a:cs typeface="Arial" pitchFamily="34" charset="-120"/>
              </a:rPr>
              <a:t>Gadai</a:t>
            </a:r>
            <a:endParaRPr lang="en-US" sz="6800" dirty="0"/>
          </a:p>
        </p:txBody>
      </p:sp>
      <p:sp>
        <p:nvSpPr>
          <p:cNvPr id="6" name="Text 3"/>
          <p:cNvSpPr txBox="1"/>
          <p:nvPr/>
        </p:nvSpPr>
        <p:spPr>
          <a:xfrm>
            <a:off x="1024128" y="2633472"/>
            <a:ext cx="6949440" cy="1005840"/>
          </a:xfrm>
          <a:prstGeom prst="rect">
            <a:avLst/>
          </a:prstGeom>
          <a:noFill/>
          <a:ln/>
        </p:spPr>
        <p:txBody>
          <a:bodyPr wrap="square" lIns="0" tIns="0" rIns="0" bIns="0" rtlCol="0" anchor="t"/>
          <a:lstStyle/>
          <a:p>
            <a:pPr algn="l" indent="0" marL="0">
              <a:lnSpc>
                <a:spcPct val="120000"/>
              </a:lnSpc>
              <a:buNone/>
            </a:pPr>
            <a:r>
              <a:rPr lang="en-US" sz="1700" dirty="0">
                <a:solidFill>
                  <a:srgbClr val="16181D"/>
                </a:solidFill>
                <a:latin typeface="Arial" pitchFamily="34" charset="0"/>
                <a:ea typeface="Arial" pitchFamily="34" charset="-122"/>
                <a:cs typeface="Arial" pitchFamily="34" charset="-120"/>
              </a:rPr>
              <a:t>USDC credit for Bankr agents and creators, secured by a lien on their token's creator-fee rights.</a:t>
            </a:r>
            <a:endParaRPr lang="en-US" sz="1700" dirty="0"/>
          </a:p>
        </p:txBody>
      </p:sp>
      <p:sp>
        <p:nvSpPr>
          <p:cNvPr id="7" name="Text 4"/>
          <p:cNvSpPr txBox="1"/>
          <p:nvPr/>
        </p:nvSpPr>
        <p:spPr>
          <a:xfrm>
            <a:off x="1024128" y="3639312"/>
            <a:ext cx="6949440" cy="731520"/>
          </a:xfrm>
          <a:prstGeom prst="rect">
            <a:avLst/>
          </a:prstGeom>
          <a:noFill/>
          <a:ln/>
        </p:spPr>
        <p:txBody>
          <a:bodyPr wrap="square" lIns="0" tIns="0" rIns="0" bIns="0" rtlCol="0" anchor="t"/>
          <a:lstStyle/>
          <a:p>
            <a:pPr algn="l" indent="0" marL="0">
              <a:lnSpc>
                <a:spcPct val="118000"/>
              </a:lnSpc>
              <a:buNone/>
            </a:pPr>
            <a:r>
              <a:rPr lang="en-US" sz="1150" dirty="0">
                <a:solidFill>
                  <a:srgbClr val="545A64"/>
                </a:solidFill>
                <a:latin typeface="Arial" pitchFamily="34" charset="0"/>
                <a:ea typeface="Arial" pitchFamily="34" charset="-122"/>
                <a:cs typeface="Arial" pitchFamily="34" charset="-120"/>
              </a:rPr>
              <a:t>Pledge the Doppler fee share to a per-loan vault. Sell the loan as a FeeNote in a Uniswap auction. The fees repay it. Anyone can hand the rights back.</a:t>
            </a:r>
            <a:endParaRPr lang="en-US" sz="1150" dirty="0"/>
          </a:p>
        </p:txBody>
      </p:sp>
      <p:sp>
        <p:nvSpPr>
          <p:cNvPr id="8" name="Shape 5"/>
          <p:cNvSpPr/>
          <p:nvPr/>
        </p:nvSpPr>
        <p:spPr>
          <a:xfrm>
            <a:off x="1024128" y="4462272"/>
            <a:ext cx="6949440" cy="0"/>
          </a:xfrm>
          <a:prstGeom prst="line">
            <a:avLst/>
          </a:prstGeom>
          <a:noFill/>
          <a:ln w="9525">
            <a:solidFill>
              <a:srgbClr val="C4C9CF"/>
            </a:solidFill>
            <a:prstDash val="solid"/>
          </a:ln>
        </p:spPr>
      </p:sp>
      <p:sp>
        <p:nvSpPr>
          <p:cNvPr id="9" name="Text 6"/>
          <p:cNvSpPr txBox="1"/>
          <p:nvPr/>
        </p:nvSpPr>
        <p:spPr>
          <a:xfrm>
            <a:off x="1024128" y="4608576"/>
            <a:ext cx="6949440" cy="182880"/>
          </a:xfrm>
          <a:prstGeom prst="rect">
            <a:avLst/>
          </a:prstGeom>
          <a:noFill/>
          <a:ln/>
        </p:spPr>
        <p:txBody>
          <a:bodyPr wrap="square" lIns="0" tIns="0" rIns="0" bIns="0" rtlCol="0" anchor="t"/>
          <a:lstStyle/>
          <a:p>
            <a:pPr indent="0" marL="0">
              <a:buNone/>
            </a:pPr>
            <a:r>
              <a:rPr lang="en-US" sz="850" b="1" spc="110" kern="0" dirty="0">
                <a:solidFill>
                  <a:srgbClr val="545A64"/>
                </a:solidFill>
                <a:latin typeface="Arial" pitchFamily="34" charset="0"/>
                <a:ea typeface="Arial" pitchFamily="34" charset="-122"/>
                <a:cs typeface="Arial" pitchFamily="34" charset="-120"/>
              </a:rPr>
              <a:t>TRACKS</a:t>
            </a:r>
            <a:endParaRPr lang="en-US" sz="850" dirty="0"/>
          </a:p>
        </p:txBody>
      </p:sp>
      <p:sp>
        <p:nvSpPr>
          <p:cNvPr id="10" name="Text 7"/>
          <p:cNvSpPr txBox="1"/>
          <p:nvPr/>
        </p:nvSpPr>
        <p:spPr>
          <a:xfrm>
            <a:off x="1024128" y="4809744"/>
            <a:ext cx="6949440" cy="274320"/>
          </a:xfrm>
          <a:prstGeom prst="rect">
            <a:avLst/>
          </a:prstGeom>
          <a:noFill/>
          <a:ln/>
        </p:spPr>
        <p:txBody>
          <a:bodyPr wrap="square" lIns="0" tIns="0" rIns="0" bIns="0" rtlCol="0" anchor="t"/>
          <a:lstStyle/>
          <a:p>
            <a:pPr algn="l" indent="0" marL="0">
              <a:lnSpc>
                <a:spcPct val="125000"/>
              </a:lnSpc>
              <a:buNone/>
            </a:pPr>
            <a:r>
              <a:rPr lang="en-US" sz="1050" dirty="0">
                <a:solidFill>
                  <a:srgbClr val="16181D"/>
                </a:solidFill>
                <a:latin typeface="Courier New" pitchFamily="34" charset="0"/>
                <a:ea typeface="Courier New" pitchFamily="34" charset="-122"/>
                <a:cs typeface="Courier New" pitchFamily="34" charset="-120"/>
              </a:rPr>
              <a:t>Bankr · Dynamic · Uniswap · Definitive Flash · Blackbird · Grok Bot</a:t>
            </a:r>
            <a:endParaRPr lang="en-US" sz="1050" dirty="0"/>
          </a:p>
        </p:txBody>
      </p:sp>
      <p:sp>
        <p:nvSpPr>
          <p:cNvPr id="11" name="Shape 8"/>
          <p:cNvSpPr/>
          <p:nvPr/>
        </p:nvSpPr>
        <p:spPr>
          <a:xfrm>
            <a:off x="8732520" y="1188720"/>
            <a:ext cx="2743200" cy="3886200"/>
          </a:xfrm>
          <a:prstGeom prst="rect">
            <a:avLst/>
          </a:prstGeom>
          <a:solidFill>
            <a:srgbClr val="FCFCFA"/>
          </a:solidFill>
          <a:ln w="9525">
            <a:solidFill>
              <a:srgbClr val="C4C9CF"/>
            </a:solidFill>
            <a:prstDash val="solid"/>
          </a:ln>
        </p:spPr>
      </p:sp>
      <p:sp>
        <p:nvSpPr>
          <p:cNvPr id="12" name="Text 9"/>
          <p:cNvSpPr txBox="1"/>
          <p:nvPr/>
        </p:nvSpPr>
        <p:spPr>
          <a:xfrm>
            <a:off x="8897112" y="1371600"/>
            <a:ext cx="2468880" cy="182880"/>
          </a:xfrm>
          <a:prstGeom prst="rect">
            <a:avLst/>
          </a:prstGeom>
          <a:noFill/>
          <a:ln/>
        </p:spPr>
        <p:txBody>
          <a:bodyPr wrap="square" lIns="0" tIns="0" rIns="0" bIns="0" rtlCol="0" anchor="t"/>
          <a:lstStyle/>
          <a:p>
            <a:pPr indent="0" marL="0">
              <a:buNone/>
            </a:pPr>
            <a:r>
              <a:rPr lang="en-US" sz="850" b="1" spc="110" kern="0" dirty="0">
                <a:solidFill>
                  <a:srgbClr val="545A64"/>
                </a:solidFill>
                <a:latin typeface="Arial" pitchFamily="34" charset="0"/>
                <a:ea typeface="Arial" pitchFamily="34" charset="-122"/>
                <a:cs typeface="Arial" pitchFamily="34" charset="-120"/>
              </a:rPr>
              <a:t>FILING</a:t>
            </a:r>
            <a:endParaRPr lang="en-US" sz="850" dirty="0"/>
          </a:p>
        </p:txBody>
      </p:sp>
      <p:sp>
        <p:nvSpPr>
          <p:cNvPr id="13" name="Shape 10"/>
          <p:cNvSpPr/>
          <p:nvPr/>
        </p:nvSpPr>
        <p:spPr>
          <a:xfrm rot="-120000">
            <a:off x="8942832" y="1664208"/>
            <a:ext cx="2286000" cy="384048"/>
          </a:xfrm>
          <a:prstGeom prst="rect">
            <a:avLst/>
          </a:prstGeom>
          <a:solidFill>
            <a:srgbClr val="FCFCFA"/>
          </a:solidFill>
          <a:ln w="25400">
            <a:solidFill>
              <a:srgbClr val="5A2BB3"/>
            </a:solidFill>
            <a:prstDash val="solid"/>
          </a:ln>
        </p:spPr>
      </p:sp>
      <p:sp>
        <p:nvSpPr>
          <p:cNvPr id="14" name="Text 11"/>
          <p:cNvSpPr txBox="1"/>
          <p:nvPr/>
        </p:nvSpPr>
        <p:spPr>
          <a:xfrm rot="-120000">
            <a:off x="8942832" y="1664208"/>
            <a:ext cx="2286000" cy="384048"/>
          </a:xfrm>
          <a:prstGeom prst="rect">
            <a:avLst/>
          </a:prstGeom>
          <a:noFill/>
          <a:ln/>
        </p:spPr>
        <p:txBody>
          <a:bodyPr wrap="square" lIns="0" tIns="0" rIns="0" bIns="0" rtlCol="0" anchor="ctr"/>
          <a:lstStyle/>
          <a:p>
            <a:pPr algn="ctr" indent="0" marL="0">
              <a:buNone/>
            </a:pPr>
            <a:r>
              <a:rPr lang="en-US" sz="1200" b="1" spc="180" kern="0" dirty="0">
                <a:solidFill>
                  <a:srgbClr val="5A2BB3"/>
                </a:solidFill>
                <a:latin typeface="Arial" pitchFamily="34" charset="0"/>
                <a:ea typeface="Arial" pitchFamily="34" charset="-122"/>
                <a:cs typeface="Arial" pitchFamily="34" charset="-120"/>
              </a:rPr>
              <a:t>LIEN FILED</a:t>
            </a:r>
            <a:endParaRPr lang="en-US" sz="1200" dirty="0"/>
          </a:p>
        </p:txBody>
      </p:sp>
      <p:sp>
        <p:nvSpPr>
          <p:cNvPr id="15" name="Text 12"/>
          <p:cNvSpPr txBox="1"/>
          <p:nvPr/>
        </p:nvSpPr>
        <p:spPr>
          <a:xfrm>
            <a:off x="8897112" y="2331720"/>
            <a:ext cx="2468880" cy="182880"/>
          </a:xfrm>
          <a:prstGeom prst="rect">
            <a:avLst/>
          </a:prstGeom>
          <a:noFill/>
          <a:ln/>
        </p:spPr>
        <p:txBody>
          <a:bodyPr wrap="square" lIns="0" tIns="0" rIns="0" bIns="0" rtlCol="0" anchor="t"/>
          <a:lstStyle/>
          <a:p>
            <a:pPr indent="0" marL="0">
              <a:buNone/>
            </a:pPr>
            <a:r>
              <a:rPr lang="en-US" sz="850" b="1" spc="110" kern="0" dirty="0">
                <a:solidFill>
                  <a:srgbClr val="545A64"/>
                </a:solidFill>
                <a:latin typeface="Arial" pitchFamily="34" charset="0"/>
                <a:ea typeface="Arial" pitchFamily="34" charset="-122"/>
                <a:cs typeface="Arial" pitchFamily="34" charset="-120"/>
              </a:rPr>
              <a:t>INSTRUMENT</a:t>
            </a:r>
            <a:endParaRPr lang="en-US" sz="850" dirty="0"/>
          </a:p>
        </p:txBody>
      </p:sp>
      <p:sp>
        <p:nvSpPr>
          <p:cNvPr id="16" name="Text 13"/>
          <p:cNvSpPr txBox="1"/>
          <p:nvPr/>
        </p:nvSpPr>
        <p:spPr>
          <a:xfrm>
            <a:off x="8897112" y="2514600"/>
            <a:ext cx="2468880" cy="237744"/>
          </a:xfrm>
          <a:prstGeom prst="rect">
            <a:avLst/>
          </a:prstGeom>
          <a:noFill/>
          <a:ln/>
        </p:spPr>
        <p:txBody>
          <a:bodyPr wrap="square" lIns="0" tIns="0" rIns="0" bIns="0" rtlCol="0" anchor="t"/>
          <a:lstStyle/>
          <a:p>
            <a:pPr algn="l" indent="0" marL="0">
              <a:lnSpc>
                <a:spcPct val="125000"/>
              </a:lnSpc>
              <a:buNone/>
            </a:pPr>
            <a:r>
              <a:rPr lang="en-US" sz="1000" dirty="0">
                <a:solidFill>
                  <a:srgbClr val="16181D"/>
                </a:solidFill>
                <a:latin typeface="Courier New" pitchFamily="34" charset="0"/>
                <a:ea typeface="Courier New" pitchFamily="34" charset="-122"/>
                <a:cs typeface="Courier New" pitchFamily="34" charset="-120"/>
              </a:rPr>
              <a:t>FeeNote ERC-20</a:t>
            </a:r>
            <a:endParaRPr lang="en-US" sz="1000" dirty="0"/>
          </a:p>
        </p:txBody>
      </p:sp>
      <p:sp>
        <p:nvSpPr>
          <p:cNvPr id="17" name="Shape 14"/>
          <p:cNvSpPr/>
          <p:nvPr/>
        </p:nvSpPr>
        <p:spPr>
          <a:xfrm>
            <a:off x="8897112" y="2834640"/>
            <a:ext cx="2414016" cy="0"/>
          </a:xfrm>
          <a:prstGeom prst="line">
            <a:avLst/>
          </a:prstGeom>
          <a:noFill/>
          <a:ln w="9525">
            <a:solidFill>
              <a:srgbClr val="C4C9CF"/>
            </a:solidFill>
            <a:prstDash val="solid"/>
          </a:ln>
        </p:spPr>
      </p:sp>
      <p:sp>
        <p:nvSpPr>
          <p:cNvPr id="18" name="Text 15"/>
          <p:cNvSpPr txBox="1"/>
          <p:nvPr/>
        </p:nvSpPr>
        <p:spPr>
          <a:xfrm>
            <a:off x="8897112" y="2971800"/>
            <a:ext cx="2468880" cy="182880"/>
          </a:xfrm>
          <a:prstGeom prst="rect">
            <a:avLst/>
          </a:prstGeom>
          <a:noFill/>
          <a:ln/>
        </p:spPr>
        <p:txBody>
          <a:bodyPr wrap="square" lIns="0" tIns="0" rIns="0" bIns="0" rtlCol="0" anchor="t"/>
          <a:lstStyle/>
          <a:p>
            <a:pPr indent="0" marL="0">
              <a:buNone/>
            </a:pPr>
            <a:r>
              <a:rPr lang="en-US" sz="850" b="1" spc="110" kern="0" dirty="0">
                <a:solidFill>
                  <a:srgbClr val="545A64"/>
                </a:solidFill>
                <a:latin typeface="Arial" pitchFamily="34" charset="0"/>
                <a:ea typeface="Arial" pitchFamily="34" charset="-122"/>
                <a:cs typeface="Arial" pitchFamily="34" charset="-120"/>
              </a:rPr>
              <a:t>COLLATERAL</a:t>
            </a:r>
            <a:endParaRPr lang="en-US" sz="850" dirty="0"/>
          </a:p>
        </p:txBody>
      </p:sp>
      <p:sp>
        <p:nvSpPr>
          <p:cNvPr id="19" name="Text 16"/>
          <p:cNvSpPr txBox="1"/>
          <p:nvPr/>
        </p:nvSpPr>
        <p:spPr>
          <a:xfrm>
            <a:off x="8897112" y="3154680"/>
            <a:ext cx="2468880" cy="237744"/>
          </a:xfrm>
          <a:prstGeom prst="rect">
            <a:avLst/>
          </a:prstGeom>
          <a:noFill/>
          <a:ln/>
        </p:spPr>
        <p:txBody>
          <a:bodyPr wrap="square" lIns="0" tIns="0" rIns="0" bIns="0" rtlCol="0" anchor="t"/>
          <a:lstStyle/>
          <a:p>
            <a:pPr algn="l" indent="0" marL="0">
              <a:lnSpc>
                <a:spcPct val="125000"/>
              </a:lnSpc>
              <a:buNone/>
            </a:pPr>
            <a:r>
              <a:rPr lang="en-US" sz="1000" dirty="0">
                <a:solidFill>
                  <a:srgbClr val="16181D"/>
                </a:solidFill>
                <a:latin typeface="Courier New" pitchFamily="34" charset="0"/>
                <a:ea typeface="Courier New" pitchFamily="34" charset="-122"/>
                <a:cs typeface="Courier New" pitchFamily="34" charset="-120"/>
              </a:rPr>
              <a:t>Doppler fee share</a:t>
            </a:r>
            <a:endParaRPr lang="en-US" sz="1000" dirty="0"/>
          </a:p>
        </p:txBody>
      </p:sp>
      <p:sp>
        <p:nvSpPr>
          <p:cNvPr id="20" name="Shape 17"/>
          <p:cNvSpPr/>
          <p:nvPr/>
        </p:nvSpPr>
        <p:spPr>
          <a:xfrm>
            <a:off x="8897112" y="3474720"/>
            <a:ext cx="2414016" cy="0"/>
          </a:xfrm>
          <a:prstGeom prst="line">
            <a:avLst/>
          </a:prstGeom>
          <a:noFill/>
          <a:ln w="9525">
            <a:solidFill>
              <a:srgbClr val="C4C9CF"/>
            </a:solidFill>
            <a:prstDash val="solid"/>
          </a:ln>
        </p:spPr>
      </p:sp>
      <p:sp>
        <p:nvSpPr>
          <p:cNvPr id="21" name="Text 18"/>
          <p:cNvSpPr txBox="1"/>
          <p:nvPr/>
        </p:nvSpPr>
        <p:spPr>
          <a:xfrm>
            <a:off x="8897112" y="3611880"/>
            <a:ext cx="2468880" cy="182880"/>
          </a:xfrm>
          <a:prstGeom prst="rect">
            <a:avLst/>
          </a:prstGeom>
          <a:noFill/>
          <a:ln/>
        </p:spPr>
        <p:txBody>
          <a:bodyPr wrap="square" lIns="0" tIns="0" rIns="0" bIns="0" rtlCol="0" anchor="t"/>
          <a:lstStyle/>
          <a:p>
            <a:pPr indent="0" marL="0">
              <a:buNone/>
            </a:pPr>
            <a:r>
              <a:rPr lang="en-US" sz="850" b="1" spc="110" kern="0" dirty="0">
                <a:solidFill>
                  <a:srgbClr val="545A64"/>
                </a:solidFill>
                <a:latin typeface="Arial" pitchFamily="34" charset="0"/>
                <a:ea typeface="Arial" pitchFamily="34" charset="-122"/>
                <a:cs typeface="Arial" pitchFamily="34" charset="-120"/>
              </a:rPr>
              <a:t>REGISTRY</a:t>
            </a:r>
            <a:endParaRPr lang="en-US" sz="850" dirty="0"/>
          </a:p>
        </p:txBody>
      </p:sp>
      <p:sp>
        <p:nvSpPr>
          <p:cNvPr id="22" name="Text 19"/>
          <p:cNvSpPr txBox="1"/>
          <p:nvPr/>
        </p:nvSpPr>
        <p:spPr>
          <a:xfrm>
            <a:off x="8897112" y="3794760"/>
            <a:ext cx="2468880" cy="237744"/>
          </a:xfrm>
          <a:prstGeom prst="rect">
            <a:avLst/>
          </a:prstGeom>
          <a:noFill/>
          <a:ln/>
        </p:spPr>
        <p:txBody>
          <a:bodyPr wrap="square" lIns="0" tIns="0" rIns="0" bIns="0" rtlCol="0" anchor="t"/>
          <a:lstStyle/>
          <a:p>
            <a:pPr algn="l" indent="0" marL="0">
              <a:lnSpc>
                <a:spcPct val="125000"/>
              </a:lnSpc>
              <a:buNone/>
            </a:pPr>
            <a:r>
              <a:rPr lang="en-US" sz="1000" dirty="0">
                <a:solidFill>
                  <a:srgbClr val="16181D"/>
                </a:solidFill>
                <a:latin typeface="Courier New" pitchFamily="34" charset="0"/>
                <a:ea typeface="Courier New" pitchFamily="34" charset="-122"/>
                <a:cs typeface="Courier New" pitchFamily="34" charset="-120"/>
              </a:rPr>
              <a:t>FeeVault, Base</a:t>
            </a:r>
            <a:endParaRPr lang="en-US" sz="1000" dirty="0"/>
          </a:p>
        </p:txBody>
      </p:sp>
      <p:sp>
        <p:nvSpPr>
          <p:cNvPr id="23" name="Shape 20"/>
          <p:cNvSpPr/>
          <p:nvPr/>
        </p:nvSpPr>
        <p:spPr>
          <a:xfrm>
            <a:off x="8897112" y="4114800"/>
            <a:ext cx="2414016" cy="0"/>
          </a:xfrm>
          <a:prstGeom prst="line">
            <a:avLst/>
          </a:prstGeom>
          <a:noFill/>
          <a:ln w="9525">
            <a:solidFill>
              <a:srgbClr val="C4C9CF"/>
            </a:solidFill>
            <a:prstDash val="solid"/>
          </a:ln>
        </p:spPr>
      </p:sp>
      <p:sp>
        <p:nvSpPr>
          <p:cNvPr id="24" name="Text 21"/>
          <p:cNvSpPr txBox="1"/>
          <p:nvPr/>
        </p:nvSpPr>
        <p:spPr>
          <a:xfrm>
            <a:off x="8897112" y="4251960"/>
            <a:ext cx="2468880" cy="182880"/>
          </a:xfrm>
          <a:prstGeom prst="rect">
            <a:avLst/>
          </a:prstGeom>
          <a:noFill/>
          <a:ln/>
        </p:spPr>
        <p:txBody>
          <a:bodyPr wrap="square" lIns="0" tIns="0" rIns="0" bIns="0" rtlCol="0" anchor="t"/>
          <a:lstStyle/>
          <a:p>
            <a:pPr indent="0" marL="0">
              <a:buNone/>
            </a:pPr>
            <a:r>
              <a:rPr lang="en-US" sz="850" b="1" spc="110" kern="0" dirty="0">
                <a:solidFill>
                  <a:srgbClr val="545A64"/>
                </a:solidFill>
                <a:latin typeface="Arial" pitchFamily="34" charset="0"/>
                <a:ea typeface="Arial" pitchFamily="34" charset="-122"/>
                <a:cs typeface="Arial" pitchFamily="34" charset="-120"/>
              </a:rPr>
              <a:t>RELEASE</a:t>
            </a:r>
            <a:endParaRPr lang="en-US" sz="850" dirty="0"/>
          </a:p>
        </p:txBody>
      </p:sp>
      <p:sp>
        <p:nvSpPr>
          <p:cNvPr id="25" name="Text 22"/>
          <p:cNvSpPr txBox="1"/>
          <p:nvPr/>
        </p:nvSpPr>
        <p:spPr>
          <a:xfrm>
            <a:off x="8897112" y="4434840"/>
            <a:ext cx="2468880" cy="237744"/>
          </a:xfrm>
          <a:prstGeom prst="rect">
            <a:avLst/>
          </a:prstGeom>
          <a:noFill/>
          <a:ln/>
        </p:spPr>
        <p:txBody>
          <a:bodyPr wrap="square" lIns="0" tIns="0" rIns="0" bIns="0" rtlCol="0" anchor="t"/>
          <a:lstStyle/>
          <a:p>
            <a:pPr algn="l" indent="0" marL="0">
              <a:lnSpc>
                <a:spcPct val="125000"/>
              </a:lnSpc>
              <a:buNone/>
            </a:pPr>
            <a:r>
              <a:rPr lang="en-US" sz="1000" dirty="0">
                <a:solidFill>
                  <a:srgbClr val="16181D"/>
                </a:solidFill>
                <a:latin typeface="Courier New" pitchFamily="34" charset="0"/>
                <a:ea typeface="Courier New" pitchFamily="34" charset="-122"/>
                <a:cs typeface="Courier New" pitchFamily="34" charset="-120"/>
              </a:rPr>
              <a:t>permissionless</a:t>
            </a:r>
            <a:endParaRPr lang="en-US" sz="1000" dirty="0"/>
          </a:p>
        </p:txBody>
      </p:sp>
      <p:sp>
        <p:nvSpPr>
          <p:cNvPr id="26" name="Text 23"/>
          <p:cNvSpPr txBox="1"/>
          <p:nvPr/>
        </p:nvSpPr>
        <p:spPr>
          <a:xfrm>
            <a:off x="566928" y="5715000"/>
            <a:ext cx="11057839" cy="457200"/>
          </a:xfrm>
          <a:prstGeom prst="rect">
            <a:avLst/>
          </a:prstGeom>
          <a:noFill/>
          <a:ln/>
        </p:spPr>
        <p:txBody>
          <a:bodyPr wrap="square" lIns="0" tIns="0" rIns="0" bIns="0" rtlCol="0" anchor="t"/>
          <a:lstStyle/>
          <a:p>
            <a:pPr algn="l" indent="0" marL="0">
              <a:lnSpc>
                <a:spcPct val="118000"/>
              </a:lnSpc>
              <a:buNone/>
            </a:pPr>
            <a:r>
              <a:rPr lang="en-US" sz="1100" dirty="0">
                <a:solidFill>
                  <a:srgbClr val="545A64"/>
                </a:solidFill>
                <a:latin typeface="Arial" pitchFamily="34" charset="0"/>
                <a:ea typeface="Arial" pitchFamily="34" charset="-122"/>
                <a:cs typeface="Arial" pitchFamily="34" charset="-120"/>
              </a:rPr>
              <a:t>gadai-six.vercel.app   ·   /demo (3:49, narrated)   ·   /evidence   ·   /board   ·   github.com/PugarHuda/gadai</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E5E8E3"/>
        </a:solidFill>
      </p:bgPr>
    </p:bg>
    <p:spTree>
      <p:nvGrpSpPr>
        <p:cNvPr id="1" name=""/>
        <p:cNvGrpSpPr/>
        <p:nvPr/>
      </p:nvGrpSpPr>
      <p:grpSpPr>
        <a:xfrm>
          <a:off x="0" y="0"/>
          <a:ext cx="0" cy="0"/>
          <a:chOff x="0" y="0"/>
          <a:chExt cx="0" cy="0"/>
        </a:xfrm>
      </p:grpSpPr>
      <p:sp>
        <p:nvSpPr>
          <p:cNvPr id="3" name="Text 0"/>
          <p:cNvSpPr txBox="1"/>
          <p:nvPr/>
        </p:nvSpPr>
        <p:spPr>
          <a:xfrm>
            <a:off x="566928" y="402336"/>
            <a:ext cx="11057839" cy="182880"/>
          </a:xfrm>
          <a:prstGeom prst="rect">
            <a:avLst/>
          </a:prstGeom>
          <a:noFill/>
          <a:ln/>
        </p:spPr>
        <p:txBody>
          <a:bodyPr wrap="square" lIns="0" tIns="0" rIns="0" bIns="0" rtlCol="0" anchor="t"/>
          <a:lstStyle/>
          <a:p>
            <a:pPr indent="0" marL="0">
              <a:buNone/>
            </a:pPr>
            <a:r>
              <a:rPr lang="en-US" sz="850" b="1" spc="110" kern="0" dirty="0">
                <a:solidFill>
                  <a:srgbClr val="545A64"/>
                </a:solidFill>
                <a:latin typeface="Arial" pitchFamily="34" charset="0"/>
                <a:ea typeface="Arial" pitchFamily="34" charset="-122"/>
                <a:cs typeface="Arial" pitchFamily="34" charset="-120"/>
              </a:rPr>
              <a:t>THE PROBLEM</a:t>
            </a:r>
            <a:endParaRPr lang="en-US" sz="850" dirty="0"/>
          </a:p>
        </p:txBody>
      </p:sp>
      <p:sp>
        <p:nvSpPr>
          <p:cNvPr id="4" name="Text 1"/>
          <p:cNvSpPr txBox="1"/>
          <p:nvPr/>
        </p:nvSpPr>
        <p:spPr>
          <a:xfrm>
            <a:off x="566928" y="621792"/>
            <a:ext cx="11057839" cy="566928"/>
          </a:xfrm>
          <a:prstGeom prst="rect">
            <a:avLst/>
          </a:prstGeom>
          <a:noFill/>
          <a:ln/>
        </p:spPr>
        <p:txBody>
          <a:bodyPr wrap="square" lIns="0" tIns="0" rIns="0" bIns="0" rtlCol="0" anchor="t"/>
          <a:lstStyle/>
          <a:p>
            <a:pPr indent="0" marL="0">
              <a:buNone/>
            </a:pPr>
            <a:r>
              <a:rPr lang="en-US" sz="2700" b="1" spc="-30" kern="0" dirty="0">
                <a:solidFill>
                  <a:srgbClr val="16181D"/>
                </a:solidFill>
                <a:latin typeface="Arial" pitchFamily="34" charset="0"/>
                <a:ea typeface="Arial" pitchFamily="34" charset="-122"/>
                <a:cs typeface="Arial" pitchFamily="34" charset="-120"/>
              </a:rPr>
              <a:t>The fees arrive later. The compute bill is due now.</a:t>
            </a:r>
            <a:endParaRPr lang="en-US" sz="2700" dirty="0"/>
          </a:p>
        </p:txBody>
      </p:sp>
      <p:sp>
        <p:nvSpPr>
          <p:cNvPr id="5" name="Shape 2"/>
          <p:cNvSpPr/>
          <p:nvPr/>
        </p:nvSpPr>
        <p:spPr>
          <a:xfrm>
            <a:off x="566928" y="1371600"/>
            <a:ext cx="11057839" cy="4343400"/>
          </a:xfrm>
          <a:prstGeom prst="rect">
            <a:avLst/>
          </a:prstGeom>
          <a:solidFill>
            <a:srgbClr val="FCFCFA"/>
          </a:solidFill>
          <a:ln w="9525">
            <a:solidFill>
              <a:srgbClr val="C4C9CF"/>
            </a:solidFill>
            <a:prstDash val="solid"/>
          </a:ln>
          <a:effectLst>
            <a:outerShdw sx="100000" sy="100000" kx="0" ky="0" algn="bl" rotWithShape="0" blurRad="127000" dist="12700" dir="5400000">
              <a:srgbClr val="16181D">
                <a:alpha val="16000"/>
              </a:srgbClr>
            </a:outerShdw>
          </a:effectLst>
        </p:spPr>
      </p:sp>
      <p:sp>
        <p:nvSpPr>
          <p:cNvPr id="6" name="Shape 3"/>
          <p:cNvSpPr/>
          <p:nvPr/>
        </p:nvSpPr>
        <p:spPr>
          <a:xfrm>
            <a:off x="841248" y="1691640"/>
            <a:ext cx="2572436" cy="2697480"/>
          </a:xfrm>
          <a:prstGeom prst="rect">
            <a:avLst/>
          </a:prstGeom>
          <a:solidFill>
            <a:srgbClr val="FCFCFA"/>
          </a:solidFill>
          <a:ln w="9525">
            <a:solidFill>
              <a:srgbClr val="C4C9CF"/>
            </a:solidFill>
            <a:prstDash val="solid"/>
          </a:ln>
        </p:spPr>
      </p:sp>
      <p:sp>
        <p:nvSpPr>
          <p:cNvPr id="7" name="Text 4"/>
          <p:cNvSpPr txBox="1"/>
          <p:nvPr/>
        </p:nvSpPr>
        <p:spPr>
          <a:xfrm>
            <a:off x="1024128" y="1874520"/>
            <a:ext cx="2206676" cy="182880"/>
          </a:xfrm>
          <a:prstGeom prst="rect">
            <a:avLst/>
          </a:prstGeom>
          <a:noFill/>
          <a:ln/>
        </p:spPr>
        <p:txBody>
          <a:bodyPr wrap="square" lIns="0" tIns="0" rIns="0" bIns="0" rtlCol="0" anchor="t"/>
          <a:lstStyle/>
          <a:p>
            <a:pPr indent="0" marL="0">
              <a:buNone/>
            </a:pPr>
            <a:r>
              <a:rPr lang="en-US" sz="850" b="1" spc="110" kern="0" dirty="0">
                <a:solidFill>
                  <a:srgbClr val="545A64"/>
                </a:solidFill>
                <a:latin typeface="Arial" pitchFamily="34" charset="0"/>
                <a:ea typeface="Arial" pitchFamily="34" charset="-122"/>
                <a:cs typeface="Arial" pitchFamily="34" charset="-120"/>
              </a:rPr>
              <a:t>BANKR AGENTS ON BASE</a:t>
            </a:r>
            <a:endParaRPr lang="en-US" sz="850" dirty="0"/>
          </a:p>
        </p:txBody>
      </p:sp>
      <p:sp>
        <p:nvSpPr>
          <p:cNvPr id="8" name="Text 5"/>
          <p:cNvSpPr txBox="1"/>
          <p:nvPr/>
        </p:nvSpPr>
        <p:spPr>
          <a:xfrm>
            <a:off x="1024128" y="2130552"/>
            <a:ext cx="2206676" cy="658368"/>
          </a:xfrm>
          <a:prstGeom prst="rect">
            <a:avLst/>
          </a:prstGeom>
          <a:noFill/>
          <a:ln/>
        </p:spPr>
        <p:txBody>
          <a:bodyPr wrap="square" lIns="0" tIns="0" rIns="0" bIns="0" rtlCol="0" anchor="t"/>
          <a:lstStyle/>
          <a:p>
            <a:pPr indent="0" marL="0">
              <a:buNone/>
            </a:pPr>
            <a:r>
              <a:rPr lang="en-US" sz="3000" b="1" spc="-50" kern="0" dirty="0">
                <a:solidFill>
                  <a:srgbClr val="16181D"/>
                </a:solidFill>
                <a:latin typeface="Arial" pitchFamily="34" charset="0"/>
                <a:ea typeface="Arial" pitchFamily="34" charset="-122"/>
                <a:cs typeface="Arial" pitchFamily="34" charset="-120"/>
              </a:rPr>
              <a:t>105</a:t>
            </a:r>
            <a:endParaRPr lang="en-US" sz="3000" dirty="0"/>
          </a:p>
        </p:txBody>
      </p:sp>
      <p:sp>
        <p:nvSpPr>
          <p:cNvPr id="9" name="Text 6"/>
          <p:cNvSpPr txBox="1"/>
          <p:nvPr/>
        </p:nvSpPr>
        <p:spPr>
          <a:xfrm>
            <a:off x="1024128" y="3493008"/>
            <a:ext cx="2206676" cy="713232"/>
          </a:xfrm>
          <a:prstGeom prst="rect">
            <a:avLst/>
          </a:prstGeom>
          <a:noFill/>
          <a:ln/>
        </p:spPr>
        <p:txBody>
          <a:bodyPr wrap="square" lIns="0" tIns="0" rIns="0" bIns="0" rtlCol="0" anchor="t"/>
          <a:lstStyle/>
          <a:p>
            <a:pPr algn="l" indent="0" marL="0">
              <a:lnSpc>
                <a:spcPct val="115000"/>
              </a:lnSpc>
              <a:buNone/>
            </a:pPr>
            <a:r>
              <a:rPr lang="en-US" sz="1050" dirty="0">
                <a:solidFill>
                  <a:srgbClr val="545A64"/>
                </a:solidFill>
                <a:latin typeface="Arial" pitchFamily="34" charset="0"/>
                <a:ea typeface="Arial" pitchFamily="34" charset="-122"/>
                <a:cs typeface="Arial" pitchFamily="34" charset="-120"/>
              </a:rPr>
              <a:t>every profile with a Base token, priced by the same engine</a:t>
            </a:r>
            <a:endParaRPr lang="en-US" sz="1050" dirty="0"/>
          </a:p>
        </p:txBody>
      </p:sp>
      <p:sp>
        <p:nvSpPr>
          <p:cNvPr id="10" name="Shape 7"/>
          <p:cNvSpPr/>
          <p:nvPr/>
        </p:nvSpPr>
        <p:spPr>
          <a:xfrm>
            <a:off x="3468548" y="1691640"/>
            <a:ext cx="2572436" cy="2697480"/>
          </a:xfrm>
          <a:prstGeom prst="rect">
            <a:avLst/>
          </a:prstGeom>
          <a:solidFill>
            <a:srgbClr val="FCFCFA"/>
          </a:solidFill>
          <a:ln w="9525">
            <a:solidFill>
              <a:srgbClr val="C4C9CF"/>
            </a:solidFill>
            <a:prstDash val="solid"/>
          </a:ln>
        </p:spPr>
      </p:sp>
      <p:sp>
        <p:nvSpPr>
          <p:cNvPr id="11" name="Text 8"/>
          <p:cNvSpPr txBox="1"/>
          <p:nvPr/>
        </p:nvSpPr>
        <p:spPr>
          <a:xfrm>
            <a:off x="3651428" y="1874520"/>
            <a:ext cx="2206676" cy="182880"/>
          </a:xfrm>
          <a:prstGeom prst="rect">
            <a:avLst/>
          </a:prstGeom>
          <a:noFill/>
          <a:ln/>
        </p:spPr>
        <p:txBody>
          <a:bodyPr wrap="square" lIns="0" tIns="0" rIns="0" bIns="0" rtlCol="0" anchor="t"/>
          <a:lstStyle/>
          <a:p>
            <a:pPr indent="0" marL="0">
              <a:buNone/>
            </a:pPr>
            <a:r>
              <a:rPr lang="en-US" sz="850" b="1" spc="110" kern="0" dirty="0">
                <a:solidFill>
                  <a:srgbClr val="545A64"/>
                </a:solidFill>
                <a:latin typeface="Arial" pitchFamily="34" charset="0"/>
                <a:ea typeface="Arial" pitchFamily="34" charset="-122"/>
                <a:cs typeface="Arial" pitchFamily="34" charset="-120"/>
              </a:rPr>
              <a:t>LIFETIME CREATOR FEES</a:t>
            </a:r>
            <a:endParaRPr lang="en-US" sz="850" dirty="0"/>
          </a:p>
        </p:txBody>
      </p:sp>
      <p:sp>
        <p:nvSpPr>
          <p:cNvPr id="12" name="Text 9"/>
          <p:cNvSpPr txBox="1"/>
          <p:nvPr/>
        </p:nvSpPr>
        <p:spPr>
          <a:xfrm>
            <a:off x="3651428" y="2130552"/>
            <a:ext cx="2206676" cy="658368"/>
          </a:xfrm>
          <a:prstGeom prst="rect">
            <a:avLst/>
          </a:prstGeom>
          <a:noFill/>
          <a:ln/>
        </p:spPr>
        <p:txBody>
          <a:bodyPr wrap="square" lIns="0" tIns="0" rIns="0" bIns="0" rtlCol="0" anchor="t"/>
          <a:lstStyle/>
          <a:p>
            <a:pPr indent="0" marL="0">
              <a:buNone/>
            </a:pPr>
            <a:r>
              <a:rPr lang="en-US" sz="3000" b="1" spc="-50" kern="0" dirty="0">
                <a:solidFill>
                  <a:srgbClr val="16181D"/>
                </a:solidFill>
                <a:latin typeface="Arial" pitchFamily="34" charset="0"/>
                <a:ea typeface="Arial" pitchFamily="34" charset="-122"/>
                <a:cs typeface="Arial" pitchFamily="34" charset="-120"/>
              </a:rPr>
              <a:t>593 WETH</a:t>
            </a:r>
            <a:endParaRPr lang="en-US" sz="3000" dirty="0"/>
          </a:p>
        </p:txBody>
      </p:sp>
      <p:sp>
        <p:nvSpPr>
          <p:cNvPr id="13" name="Text 10"/>
          <p:cNvSpPr txBox="1"/>
          <p:nvPr/>
        </p:nvSpPr>
        <p:spPr>
          <a:xfrm>
            <a:off x="3651428" y="3493008"/>
            <a:ext cx="2206676" cy="713232"/>
          </a:xfrm>
          <a:prstGeom prst="rect">
            <a:avLst/>
          </a:prstGeom>
          <a:noFill/>
          <a:ln/>
        </p:spPr>
        <p:txBody>
          <a:bodyPr wrap="square" lIns="0" tIns="0" rIns="0" bIns="0" rtlCol="0" anchor="t"/>
          <a:lstStyle/>
          <a:p>
            <a:pPr algn="l" indent="0" marL="0">
              <a:lnSpc>
                <a:spcPct val="115000"/>
              </a:lnSpc>
              <a:buNone/>
            </a:pPr>
            <a:r>
              <a:rPr lang="en-US" sz="1050" dirty="0">
                <a:solidFill>
                  <a:srgbClr val="545A64"/>
                </a:solidFill>
                <a:latin typeface="Arial" pitchFamily="34" charset="0"/>
                <a:ea typeface="Arial" pitchFamily="34" charset="-122"/>
                <a:cs typeface="Arial" pitchFamily="34" charset="-120"/>
              </a:rPr>
              <a:t>beneficiary share across those agents</a:t>
            </a:r>
            <a:endParaRPr lang="en-US" sz="1050" dirty="0"/>
          </a:p>
        </p:txBody>
      </p:sp>
      <p:sp>
        <p:nvSpPr>
          <p:cNvPr id="14" name="Shape 11"/>
          <p:cNvSpPr/>
          <p:nvPr/>
        </p:nvSpPr>
        <p:spPr>
          <a:xfrm>
            <a:off x="6095848" y="1691640"/>
            <a:ext cx="2572436" cy="2697480"/>
          </a:xfrm>
          <a:prstGeom prst="rect">
            <a:avLst/>
          </a:prstGeom>
          <a:solidFill>
            <a:srgbClr val="FCFCFA"/>
          </a:solidFill>
          <a:ln w="9525">
            <a:solidFill>
              <a:srgbClr val="C4C9CF"/>
            </a:solidFill>
            <a:prstDash val="solid"/>
          </a:ln>
        </p:spPr>
      </p:sp>
      <p:sp>
        <p:nvSpPr>
          <p:cNvPr id="15" name="Text 12"/>
          <p:cNvSpPr txBox="1"/>
          <p:nvPr/>
        </p:nvSpPr>
        <p:spPr>
          <a:xfrm>
            <a:off x="6278728" y="1874520"/>
            <a:ext cx="2206676" cy="182880"/>
          </a:xfrm>
          <a:prstGeom prst="rect">
            <a:avLst/>
          </a:prstGeom>
          <a:noFill/>
          <a:ln/>
        </p:spPr>
        <p:txBody>
          <a:bodyPr wrap="square" lIns="0" tIns="0" rIns="0" bIns="0" rtlCol="0" anchor="t"/>
          <a:lstStyle/>
          <a:p>
            <a:pPr indent="0" marL="0">
              <a:buNone/>
            </a:pPr>
            <a:r>
              <a:rPr lang="en-US" sz="850" b="1" spc="110" kern="0" dirty="0">
                <a:solidFill>
                  <a:srgbClr val="545A64"/>
                </a:solidFill>
                <a:latin typeface="Arial" pitchFamily="34" charset="0"/>
                <a:ea typeface="Arial" pitchFamily="34" charset="-122"/>
                <a:cs typeface="Arial" pitchFamily="34" charset="-120"/>
              </a:rPr>
              <a:t>CLAIMABLE, IDLE</a:t>
            </a:r>
            <a:endParaRPr lang="en-US" sz="850" dirty="0"/>
          </a:p>
        </p:txBody>
      </p:sp>
      <p:sp>
        <p:nvSpPr>
          <p:cNvPr id="16" name="Text 13"/>
          <p:cNvSpPr txBox="1"/>
          <p:nvPr/>
        </p:nvSpPr>
        <p:spPr>
          <a:xfrm>
            <a:off x="6278728" y="2130552"/>
            <a:ext cx="2206676" cy="658368"/>
          </a:xfrm>
          <a:prstGeom prst="rect">
            <a:avLst/>
          </a:prstGeom>
          <a:noFill/>
          <a:ln/>
        </p:spPr>
        <p:txBody>
          <a:bodyPr wrap="square" lIns="0" tIns="0" rIns="0" bIns="0" rtlCol="0" anchor="t"/>
          <a:lstStyle/>
          <a:p>
            <a:pPr indent="0" marL="0">
              <a:buNone/>
            </a:pPr>
            <a:r>
              <a:rPr lang="en-US" sz="3000" b="1" spc="-50" kern="0" dirty="0">
                <a:solidFill>
                  <a:srgbClr val="7A4B00"/>
                </a:solidFill>
                <a:latin typeface="Arial" pitchFamily="34" charset="0"/>
                <a:ea typeface="Arial" pitchFamily="34" charset="-122"/>
                <a:cs typeface="Arial" pitchFamily="34" charset="-120"/>
              </a:rPr>
              <a:t>9.68 WETH</a:t>
            </a:r>
            <a:endParaRPr lang="en-US" sz="3000" dirty="0"/>
          </a:p>
        </p:txBody>
      </p:sp>
      <p:sp>
        <p:nvSpPr>
          <p:cNvPr id="17" name="Text 14"/>
          <p:cNvSpPr txBox="1"/>
          <p:nvPr/>
        </p:nvSpPr>
        <p:spPr>
          <a:xfrm>
            <a:off x="6278728" y="3493008"/>
            <a:ext cx="2206676" cy="713232"/>
          </a:xfrm>
          <a:prstGeom prst="rect">
            <a:avLst/>
          </a:prstGeom>
          <a:noFill/>
          <a:ln/>
        </p:spPr>
        <p:txBody>
          <a:bodyPr wrap="square" lIns="0" tIns="0" rIns="0" bIns="0" rtlCol="0" anchor="t"/>
          <a:lstStyle/>
          <a:p>
            <a:pPr algn="l" indent="0" marL="0">
              <a:lnSpc>
                <a:spcPct val="115000"/>
              </a:lnSpc>
              <a:buNone/>
            </a:pPr>
            <a:r>
              <a:rPr lang="en-US" sz="1050" dirty="0">
                <a:solidFill>
                  <a:srgbClr val="545A64"/>
                </a:solidFill>
                <a:latin typeface="Arial" pitchFamily="34" charset="0"/>
                <a:ea typeface="Arial" pitchFamily="34" charset="-122"/>
                <a:cs typeface="Arial" pitchFamily="34" charset="-120"/>
              </a:rPr>
              <a:t>already earned, unclaimed, doing nothing</a:t>
            </a:r>
            <a:endParaRPr lang="en-US" sz="1050" dirty="0"/>
          </a:p>
        </p:txBody>
      </p:sp>
      <p:sp>
        <p:nvSpPr>
          <p:cNvPr id="18" name="Shape 15"/>
          <p:cNvSpPr/>
          <p:nvPr/>
        </p:nvSpPr>
        <p:spPr>
          <a:xfrm>
            <a:off x="8723147" y="1691640"/>
            <a:ext cx="2572436" cy="2697480"/>
          </a:xfrm>
          <a:prstGeom prst="rect">
            <a:avLst/>
          </a:prstGeom>
          <a:solidFill>
            <a:srgbClr val="FCFCFA"/>
          </a:solidFill>
          <a:ln w="9525">
            <a:solidFill>
              <a:srgbClr val="C4C9CF"/>
            </a:solidFill>
            <a:prstDash val="solid"/>
          </a:ln>
        </p:spPr>
      </p:sp>
      <p:sp>
        <p:nvSpPr>
          <p:cNvPr id="19" name="Text 16"/>
          <p:cNvSpPr txBox="1"/>
          <p:nvPr/>
        </p:nvSpPr>
        <p:spPr>
          <a:xfrm>
            <a:off x="8906027" y="1874520"/>
            <a:ext cx="2206676" cy="182880"/>
          </a:xfrm>
          <a:prstGeom prst="rect">
            <a:avLst/>
          </a:prstGeom>
          <a:noFill/>
          <a:ln/>
        </p:spPr>
        <p:txBody>
          <a:bodyPr wrap="square" lIns="0" tIns="0" rIns="0" bIns="0" rtlCol="0" anchor="t"/>
          <a:lstStyle/>
          <a:p>
            <a:pPr indent="0" marL="0">
              <a:buNone/>
            </a:pPr>
            <a:r>
              <a:rPr lang="en-US" sz="850" b="1" spc="110" kern="0" dirty="0">
                <a:solidFill>
                  <a:srgbClr val="545A64"/>
                </a:solidFill>
                <a:latin typeface="Arial" pitchFamily="34" charset="0"/>
                <a:ea typeface="Arial" pitchFamily="34" charset="-122"/>
                <a:cs typeface="Arial" pitchFamily="34" charset="-120"/>
              </a:rPr>
              <a:t>LLM TOKENS / 30 DAYS</a:t>
            </a:r>
            <a:endParaRPr lang="en-US" sz="850" dirty="0"/>
          </a:p>
        </p:txBody>
      </p:sp>
      <p:sp>
        <p:nvSpPr>
          <p:cNvPr id="20" name="Text 17"/>
          <p:cNvSpPr txBox="1"/>
          <p:nvPr/>
        </p:nvSpPr>
        <p:spPr>
          <a:xfrm>
            <a:off x="8906027" y="2130552"/>
            <a:ext cx="2206676" cy="658368"/>
          </a:xfrm>
          <a:prstGeom prst="rect">
            <a:avLst/>
          </a:prstGeom>
          <a:noFill/>
          <a:ln/>
        </p:spPr>
        <p:txBody>
          <a:bodyPr wrap="square" lIns="0" tIns="0" rIns="0" bIns="0" rtlCol="0" anchor="t"/>
          <a:lstStyle/>
          <a:p>
            <a:pPr indent="0" marL="0">
              <a:buNone/>
            </a:pPr>
            <a:r>
              <a:rPr lang="en-US" sz="3000" b="1" spc="-50" kern="0" dirty="0">
                <a:solidFill>
                  <a:srgbClr val="16181D"/>
                </a:solidFill>
                <a:latin typeface="Arial" pitchFamily="34" charset="0"/>
                <a:ea typeface="Arial" pitchFamily="34" charset="-122"/>
                <a:cs typeface="Arial" pitchFamily="34" charset="-120"/>
              </a:rPr>
              <a:t>18.6B</a:t>
            </a:r>
            <a:endParaRPr lang="en-US" sz="3000" dirty="0"/>
          </a:p>
        </p:txBody>
      </p:sp>
      <p:sp>
        <p:nvSpPr>
          <p:cNvPr id="21" name="Text 18"/>
          <p:cNvSpPr txBox="1"/>
          <p:nvPr/>
        </p:nvSpPr>
        <p:spPr>
          <a:xfrm>
            <a:off x="8906027" y="3493008"/>
            <a:ext cx="2206676" cy="713232"/>
          </a:xfrm>
          <a:prstGeom prst="rect">
            <a:avLst/>
          </a:prstGeom>
          <a:noFill/>
          <a:ln/>
        </p:spPr>
        <p:txBody>
          <a:bodyPr wrap="square" lIns="0" tIns="0" rIns="0" bIns="0" rtlCol="0" anchor="t"/>
          <a:lstStyle/>
          <a:p>
            <a:pPr algn="l" indent="0" marL="0">
              <a:lnSpc>
                <a:spcPct val="115000"/>
              </a:lnSpc>
              <a:buNone/>
            </a:pPr>
            <a:r>
              <a:rPr lang="en-US" sz="1050" dirty="0">
                <a:solidFill>
                  <a:srgbClr val="545A64"/>
                </a:solidFill>
                <a:latin typeface="Arial" pitchFamily="34" charset="0"/>
                <a:ea typeface="Arial" pitchFamily="34" charset="-122"/>
                <a:cs typeface="Arial" pitchFamily="34" charset="-120"/>
              </a:rPr>
              <a:t>what those same agents burn on compute</a:t>
            </a:r>
            <a:endParaRPr lang="en-US" sz="1050" dirty="0"/>
          </a:p>
        </p:txBody>
      </p:sp>
      <p:sp>
        <p:nvSpPr>
          <p:cNvPr id="22" name="Text 19"/>
          <p:cNvSpPr txBox="1"/>
          <p:nvPr/>
        </p:nvSpPr>
        <p:spPr>
          <a:xfrm>
            <a:off x="841248" y="4663440"/>
            <a:ext cx="10509199" cy="731520"/>
          </a:xfrm>
          <a:prstGeom prst="rect">
            <a:avLst/>
          </a:prstGeom>
          <a:noFill/>
          <a:ln/>
        </p:spPr>
        <p:txBody>
          <a:bodyPr wrap="square" lIns="0" tIns="0" rIns="0" bIns="0" rtlCol="0" anchor="t"/>
          <a:lstStyle/>
          <a:p>
            <a:pPr algn="l" indent="0" marL="0">
              <a:lnSpc>
                <a:spcPct val="118000"/>
              </a:lnSpc>
              <a:buNone/>
            </a:pPr>
            <a:r>
              <a:rPr lang="en-US" sz="1400" dirty="0">
                <a:solidFill>
                  <a:srgbClr val="16181D"/>
                </a:solidFill>
                <a:latin typeface="Arial" pitchFamily="34" charset="0"/>
                <a:ea typeface="Arial" pitchFamily="34" charset="-122"/>
                <a:cs typeface="Arial" pitchFamily="34" charset="-120"/>
              </a:rPr>
              <a:t>An agent that runs out of credits can top up by hand, sell its own token, or stop working. Nothing let it borrow against fees it has already earned.</a:t>
            </a:r>
            <a:endParaRPr lang="en-US" sz="1400" dirty="0"/>
          </a:p>
        </p:txBody>
      </p:sp>
      <p:sp>
        <p:nvSpPr>
          <p:cNvPr id="23" name="Text 20"/>
          <p:cNvSpPr txBox="1"/>
          <p:nvPr/>
        </p:nvSpPr>
        <p:spPr>
          <a:xfrm>
            <a:off x="566928" y="6355080"/>
            <a:ext cx="10143439" cy="274320"/>
          </a:xfrm>
          <a:prstGeom prst="rect">
            <a:avLst/>
          </a:prstGeom>
          <a:noFill/>
          <a:ln/>
        </p:spPr>
        <p:txBody>
          <a:bodyPr wrap="square" lIns="0" tIns="0" rIns="0" bIns="0" rtlCol="0" anchor="t"/>
          <a:lstStyle/>
          <a:p>
            <a:pPr indent="0" marL="0">
              <a:buNone/>
            </a:pPr>
            <a:r>
              <a:rPr lang="en-US" sz="850" dirty="0">
                <a:solidFill>
                  <a:srgbClr val="545A64"/>
                </a:solidFill>
                <a:latin typeface="Arial" pitchFamily="34" charset="0"/>
                <a:ea typeface="Arial" pitchFamily="34" charset="-122"/>
                <a:cs typeface="Arial" pitchFamily="34" charset="-120"/>
              </a:rPr>
              <a:t>Bankr /api/board — 105 agents, 593 WETH, 18.6B tokens: snapshot 2026-09-19 15:44 UTC (README). Claimable read live 2026-09-20.</a:t>
            </a:r>
            <a:endParaRPr lang="en-US" sz="850" dirty="0"/>
          </a:p>
        </p:txBody>
      </p:sp>
      <p:sp>
        <p:nvSpPr>
          <p:cNvPr id="24" name="Text 21"/>
          <p:cNvSpPr txBox="1"/>
          <p:nvPr/>
        </p:nvSpPr>
        <p:spPr>
          <a:xfrm>
            <a:off x="11076127" y="6355080"/>
            <a:ext cx="548640" cy="274320"/>
          </a:xfrm>
          <a:prstGeom prst="rect">
            <a:avLst/>
          </a:prstGeom>
          <a:noFill/>
          <a:ln/>
        </p:spPr>
        <p:txBody>
          <a:bodyPr wrap="square" lIns="0" tIns="0" rIns="0" bIns="0" rtlCol="0" anchor="t"/>
          <a:lstStyle/>
          <a:p>
            <a:pPr algn="r" indent="0" marL="0">
              <a:buNone/>
            </a:pPr>
            <a:r>
              <a:rPr lang="en-US" sz="900" dirty="0">
                <a:solidFill>
                  <a:srgbClr val="545A64"/>
                </a:solidFill>
                <a:latin typeface="Courier New" pitchFamily="34" charset="0"/>
                <a:ea typeface="Courier New" pitchFamily="34" charset="-122"/>
                <a:cs typeface="Courier New" pitchFamily="34" charset="-120"/>
              </a:rPr>
              <a:t>02</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E5E8E3"/>
        </a:solidFill>
      </p:bgPr>
    </p:bg>
    <p:spTree>
      <p:nvGrpSpPr>
        <p:cNvPr id="1" name=""/>
        <p:cNvGrpSpPr/>
        <p:nvPr/>
      </p:nvGrpSpPr>
      <p:grpSpPr>
        <a:xfrm>
          <a:off x="0" y="0"/>
          <a:ext cx="0" cy="0"/>
          <a:chOff x="0" y="0"/>
          <a:chExt cx="0" cy="0"/>
        </a:xfrm>
      </p:grpSpPr>
      <p:sp>
        <p:nvSpPr>
          <p:cNvPr id="3" name="Text 0"/>
          <p:cNvSpPr txBox="1"/>
          <p:nvPr/>
        </p:nvSpPr>
        <p:spPr>
          <a:xfrm>
            <a:off x="566928" y="402336"/>
            <a:ext cx="11057839" cy="182880"/>
          </a:xfrm>
          <a:prstGeom prst="rect">
            <a:avLst/>
          </a:prstGeom>
          <a:noFill/>
          <a:ln/>
        </p:spPr>
        <p:txBody>
          <a:bodyPr wrap="square" lIns="0" tIns="0" rIns="0" bIns="0" rtlCol="0" anchor="t"/>
          <a:lstStyle/>
          <a:p>
            <a:pPr indent="0" marL="0">
              <a:buNone/>
            </a:pPr>
            <a:r>
              <a:rPr lang="en-US" sz="850" b="1" spc="110" kern="0" dirty="0">
                <a:solidFill>
                  <a:srgbClr val="545A64"/>
                </a:solidFill>
                <a:latin typeface="Arial" pitchFamily="34" charset="0"/>
                <a:ea typeface="Arial" pitchFamily="34" charset="-122"/>
                <a:cs typeface="Arial" pitchFamily="34" charset="-120"/>
              </a:rPr>
              <a:t>WHAT GADAI IS</a:t>
            </a:r>
            <a:endParaRPr lang="en-US" sz="850" dirty="0"/>
          </a:p>
        </p:txBody>
      </p:sp>
      <p:sp>
        <p:nvSpPr>
          <p:cNvPr id="4" name="Text 1"/>
          <p:cNvSpPr txBox="1"/>
          <p:nvPr/>
        </p:nvSpPr>
        <p:spPr>
          <a:xfrm>
            <a:off x="566928" y="621792"/>
            <a:ext cx="11057839" cy="566928"/>
          </a:xfrm>
          <a:prstGeom prst="rect">
            <a:avLst/>
          </a:prstGeom>
          <a:noFill/>
          <a:ln/>
        </p:spPr>
        <p:txBody>
          <a:bodyPr wrap="square" lIns="0" tIns="0" rIns="0" bIns="0" rtlCol="0" anchor="t"/>
          <a:lstStyle/>
          <a:p>
            <a:pPr indent="0" marL="0">
              <a:buNone/>
            </a:pPr>
            <a:r>
              <a:rPr lang="en-US" sz="2700" b="1" spc="-30" kern="0" dirty="0">
                <a:solidFill>
                  <a:srgbClr val="16181D"/>
                </a:solidFill>
                <a:latin typeface="Arial" pitchFamily="34" charset="0"/>
                <a:ea typeface="Arial" pitchFamily="34" charset="-122"/>
                <a:cs typeface="Arial" pitchFamily="34" charset="-120"/>
              </a:rPr>
              <a:t>A lien the desk cannot keep</a:t>
            </a:r>
            <a:endParaRPr lang="en-US" sz="2700" dirty="0"/>
          </a:p>
        </p:txBody>
      </p:sp>
      <p:sp>
        <p:nvSpPr>
          <p:cNvPr id="5" name="Shape 2"/>
          <p:cNvSpPr/>
          <p:nvPr/>
        </p:nvSpPr>
        <p:spPr>
          <a:xfrm>
            <a:off x="566928" y="1371600"/>
            <a:ext cx="6492240" cy="4343400"/>
          </a:xfrm>
          <a:prstGeom prst="rect">
            <a:avLst/>
          </a:prstGeom>
          <a:solidFill>
            <a:srgbClr val="FCFCFA"/>
          </a:solidFill>
          <a:ln w="9525">
            <a:solidFill>
              <a:srgbClr val="C4C9CF"/>
            </a:solidFill>
            <a:prstDash val="solid"/>
          </a:ln>
          <a:effectLst>
            <a:outerShdw sx="100000" sy="100000" kx="0" ky="0" algn="bl" rotWithShape="0" blurRad="127000" dist="12700" dir="5400000">
              <a:srgbClr val="16181D">
                <a:alpha val="16000"/>
              </a:srgbClr>
            </a:outerShdw>
          </a:effectLst>
        </p:spPr>
      </p:sp>
      <p:sp>
        <p:nvSpPr>
          <p:cNvPr id="6" name="Text 3"/>
          <p:cNvSpPr txBox="1"/>
          <p:nvPr/>
        </p:nvSpPr>
        <p:spPr>
          <a:xfrm>
            <a:off x="886968" y="1719072"/>
            <a:ext cx="5852160" cy="640080"/>
          </a:xfrm>
          <a:prstGeom prst="rect">
            <a:avLst/>
          </a:prstGeom>
          <a:noFill/>
          <a:ln/>
        </p:spPr>
        <p:txBody>
          <a:bodyPr wrap="square" lIns="0" tIns="0" rIns="0" bIns="0" rtlCol="0" anchor="t"/>
          <a:lstStyle/>
          <a:p>
            <a:pPr algn="l" indent="0" marL="0">
              <a:lnSpc>
                <a:spcPct val="118000"/>
              </a:lnSpc>
              <a:buNone/>
            </a:pPr>
            <a:r>
              <a:rPr lang="en-US" sz="1300" dirty="0">
                <a:solidFill>
                  <a:srgbClr val="16181D"/>
                </a:solidFill>
                <a:latin typeface="Arial" pitchFamily="34" charset="0"/>
                <a:ea typeface="Arial" pitchFamily="34" charset="-122"/>
                <a:cs typeface="Arial" pitchFamily="34" charset="-120"/>
              </a:rPr>
              <a:t>A Bankr token launched through Doppler pays its creator a share of every trade. Gadai turns that share into collateral.</a:t>
            </a:r>
            <a:endParaRPr lang="en-US" sz="1300" dirty="0"/>
          </a:p>
        </p:txBody>
      </p:sp>
      <p:sp>
        <p:nvSpPr>
          <p:cNvPr id="7" name="Shape 4"/>
          <p:cNvSpPr/>
          <p:nvPr/>
        </p:nvSpPr>
        <p:spPr>
          <a:xfrm>
            <a:off x="886968" y="2624328"/>
            <a:ext cx="274320" cy="274320"/>
          </a:xfrm>
          <a:prstGeom prst="ellipse">
            <a:avLst/>
          </a:prstGeom>
          <a:solidFill>
            <a:srgbClr val="5A2BB3"/>
          </a:solidFill>
          <a:ln w="12700">
            <a:solidFill>
              <a:srgbClr val="5A2BB3"/>
            </a:solidFill>
            <a:prstDash val="solid"/>
          </a:ln>
        </p:spPr>
      </p:sp>
      <p:sp>
        <p:nvSpPr>
          <p:cNvPr id="8" name="Text 5"/>
          <p:cNvSpPr txBox="1"/>
          <p:nvPr/>
        </p:nvSpPr>
        <p:spPr>
          <a:xfrm>
            <a:off x="886968" y="2624328"/>
            <a:ext cx="274320" cy="274320"/>
          </a:xfrm>
          <a:prstGeom prst="rect">
            <a:avLst/>
          </a:prstGeom>
          <a:noFill/>
          <a:ln/>
        </p:spPr>
        <p:txBody>
          <a:bodyPr wrap="square" lIns="0" tIns="0" rIns="0" bIns="0" rtlCol="0" anchor="ctr"/>
          <a:lstStyle/>
          <a:p>
            <a:pPr algn="ctr" indent="0" marL="0">
              <a:buNone/>
            </a:pPr>
            <a:r>
              <a:rPr lang="en-US" sz="1000" b="1" dirty="0">
                <a:solidFill>
                  <a:srgbClr val="FCFCFA"/>
                </a:solidFill>
                <a:latin typeface="Arial" pitchFamily="34" charset="0"/>
                <a:ea typeface="Arial" pitchFamily="34" charset="-122"/>
                <a:cs typeface="Arial" pitchFamily="34" charset="-120"/>
              </a:rPr>
              <a:t>1</a:t>
            </a:r>
            <a:endParaRPr lang="en-US" sz="1000" dirty="0"/>
          </a:p>
        </p:txBody>
      </p:sp>
      <p:sp>
        <p:nvSpPr>
          <p:cNvPr id="9" name="Text 6"/>
          <p:cNvSpPr txBox="1"/>
          <p:nvPr/>
        </p:nvSpPr>
        <p:spPr>
          <a:xfrm>
            <a:off x="1316736" y="2606040"/>
            <a:ext cx="5394960" cy="310896"/>
          </a:xfrm>
          <a:prstGeom prst="rect">
            <a:avLst/>
          </a:prstGeom>
          <a:noFill/>
          <a:ln/>
        </p:spPr>
        <p:txBody>
          <a:bodyPr wrap="square" lIns="0" tIns="0" rIns="0" bIns="0" rtlCol="0" anchor="t"/>
          <a:lstStyle/>
          <a:p>
            <a:pPr algn="l" indent="0" marL="0">
              <a:lnSpc>
                <a:spcPct val="118000"/>
              </a:lnSpc>
              <a:buNone/>
            </a:pPr>
            <a:r>
              <a:rPr lang="en-US" sz="1150" dirty="0">
                <a:solidFill>
                  <a:srgbClr val="16181D"/>
                </a:solidFill>
                <a:latin typeface="Arial" pitchFamily="34" charset="0"/>
                <a:ea typeface="Arial" pitchFamily="34" charset="-122"/>
                <a:cs typeface="Arial" pitchFamily="34" charset="-120"/>
              </a:rPr>
              <a:t>The borrower points its fee share at a per-loan FeeVault.</a:t>
            </a:r>
            <a:endParaRPr lang="en-US" sz="1150" dirty="0"/>
          </a:p>
        </p:txBody>
      </p:sp>
      <p:sp>
        <p:nvSpPr>
          <p:cNvPr id="10" name="Text 7"/>
          <p:cNvSpPr txBox="1"/>
          <p:nvPr/>
        </p:nvSpPr>
        <p:spPr>
          <a:xfrm>
            <a:off x="1316736" y="2935224"/>
            <a:ext cx="5394960" cy="237744"/>
          </a:xfrm>
          <a:prstGeom prst="rect">
            <a:avLst/>
          </a:prstGeom>
          <a:noFill/>
          <a:ln/>
        </p:spPr>
        <p:txBody>
          <a:bodyPr wrap="square" lIns="0" tIns="0" rIns="0" bIns="0" rtlCol="0" anchor="t"/>
          <a:lstStyle/>
          <a:p>
            <a:pPr algn="l" indent="0" marL="0">
              <a:lnSpc>
                <a:spcPct val="125000"/>
              </a:lnSpc>
              <a:buNone/>
            </a:pPr>
            <a:r>
              <a:rPr lang="en-US" sz="950" dirty="0">
                <a:solidFill>
                  <a:srgbClr val="5A2BB3"/>
                </a:solidFill>
                <a:latin typeface="Courier New" pitchFamily="34" charset="0"/>
                <a:ea typeface="Courier New" pitchFamily="34" charset="-122"/>
                <a:cs typeface="Courier New" pitchFamily="34" charset="-120"/>
              </a:rPr>
              <a:t>updateBeneficiary(poolId, vault)</a:t>
            </a:r>
            <a:endParaRPr lang="en-US" sz="950" dirty="0"/>
          </a:p>
        </p:txBody>
      </p:sp>
      <p:sp>
        <p:nvSpPr>
          <p:cNvPr id="11" name="Shape 8"/>
          <p:cNvSpPr/>
          <p:nvPr/>
        </p:nvSpPr>
        <p:spPr>
          <a:xfrm>
            <a:off x="886968" y="3648456"/>
            <a:ext cx="274320" cy="274320"/>
          </a:xfrm>
          <a:prstGeom prst="ellipse">
            <a:avLst/>
          </a:prstGeom>
          <a:solidFill>
            <a:srgbClr val="5A2BB3"/>
          </a:solidFill>
          <a:ln w="12700">
            <a:solidFill>
              <a:srgbClr val="5A2BB3"/>
            </a:solidFill>
            <a:prstDash val="solid"/>
          </a:ln>
        </p:spPr>
      </p:sp>
      <p:sp>
        <p:nvSpPr>
          <p:cNvPr id="12" name="Text 9"/>
          <p:cNvSpPr txBox="1"/>
          <p:nvPr/>
        </p:nvSpPr>
        <p:spPr>
          <a:xfrm>
            <a:off x="886968" y="3648456"/>
            <a:ext cx="274320" cy="274320"/>
          </a:xfrm>
          <a:prstGeom prst="rect">
            <a:avLst/>
          </a:prstGeom>
          <a:noFill/>
          <a:ln/>
        </p:spPr>
        <p:txBody>
          <a:bodyPr wrap="square" lIns="0" tIns="0" rIns="0" bIns="0" rtlCol="0" anchor="ctr"/>
          <a:lstStyle/>
          <a:p>
            <a:pPr algn="ctr" indent="0" marL="0">
              <a:buNone/>
            </a:pPr>
            <a:r>
              <a:rPr lang="en-US" sz="1000" b="1" dirty="0">
                <a:solidFill>
                  <a:srgbClr val="FCFCFA"/>
                </a:solidFill>
                <a:latin typeface="Arial" pitchFamily="34" charset="0"/>
                <a:ea typeface="Arial" pitchFamily="34" charset="-122"/>
                <a:cs typeface="Arial" pitchFamily="34" charset="-120"/>
              </a:rPr>
              <a:t>2</a:t>
            </a:r>
            <a:endParaRPr lang="en-US" sz="1000" dirty="0"/>
          </a:p>
        </p:txBody>
      </p:sp>
      <p:sp>
        <p:nvSpPr>
          <p:cNvPr id="13" name="Text 10"/>
          <p:cNvSpPr txBox="1"/>
          <p:nvPr/>
        </p:nvSpPr>
        <p:spPr>
          <a:xfrm>
            <a:off x="1316736" y="3630168"/>
            <a:ext cx="5394960" cy="310896"/>
          </a:xfrm>
          <a:prstGeom prst="rect">
            <a:avLst/>
          </a:prstGeom>
          <a:noFill/>
          <a:ln/>
        </p:spPr>
        <p:txBody>
          <a:bodyPr wrap="square" lIns="0" tIns="0" rIns="0" bIns="0" rtlCol="0" anchor="t"/>
          <a:lstStyle/>
          <a:p>
            <a:pPr algn="l" indent="0" marL="0">
              <a:lnSpc>
                <a:spcPct val="118000"/>
              </a:lnSpc>
              <a:buNone/>
            </a:pPr>
            <a:r>
              <a:rPr lang="en-US" sz="1150" dirty="0">
                <a:solidFill>
                  <a:srgbClr val="16181D"/>
                </a:solidFill>
                <a:latin typeface="Arial" pitchFamily="34" charset="0"/>
                <a:ea typeface="Arial" pitchFamily="34" charset="-122"/>
                <a:cs typeface="Arial" pitchFamily="34" charset="-120"/>
              </a:rPr>
              <a:t>Only two functions can move it back, and both return it to the borrower.</a:t>
            </a:r>
            <a:endParaRPr lang="en-US" sz="1150" dirty="0"/>
          </a:p>
        </p:txBody>
      </p:sp>
      <p:sp>
        <p:nvSpPr>
          <p:cNvPr id="14" name="Text 11"/>
          <p:cNvSpPr txBox="1"/>
          <p:nvPr/>
        </p:nvSpPr>
        <p:spPr>
          <a:xfrm>
            <a:off x="1316736" y="3959352"/>
            <a:ext cx="5394960" cy="237744"/>
          </a:xfrm>
          <a:prstGeom prst="rect">
            <a:avLst/>
          </a:prstGeom>
          <a:noFill/>
          <a:ln/>
        </p:spPr>
        <p:txBody>
          <a:bodyPr wrap="square" lIns="0" tIns="0" rIns="0" bIns="0" rtlCol="0" anchor="t"/>
          <a:lstStyle/>
          <a:p>
            <a:pPr algn="l" indent="0" marL="0">
              <a:lnSpc>
                <a:spcPct val="125000"/>
              </a:lnSpc>
              <a:buNone/>
            </a:pPr>
            <a:r>
              <a:rPr lang="en-US" sz="950" dirty="0">
                <a:solidFill>
                  <a:srgbClr val="5A2BB3"/>
                </a:solidFill>
                <a:latin typeface="Courier New" pitchFamily="34" charset="0"/>
                <a:ea typeface="Courier New" pitchFamily="34" charset="-122"/>
                <a:cs typeface="Courier New" pitchFamily="34" charset="-120"/>
              </a:rPr>
              <a:t>release()  ·  cancel()</a:t>
            </a:r>
            <a:endParaRPr lang="en-US" sz="950" dirty="0"/>
          </a:p>
        </p:txBody>
      </p:sp>
      <p:sp>
        <p:nvSpPr>
          <p:cNvPr id="15" name="Shape 12"/>
          <p:cNvSpPr/>
          <p:nvPr/>
        </p:nvSpPr>
        <p:spPr>
          <a:xfrm>
            <a:off x="886968" y="4672584"/>
            <a:ext cx="274320" cy="274320"/>
          </a:xfrm>
          <a:prstGeom prst="ellipse">
            <a:avLst/>
          </a:prstGeom>
          <a:solidFill>
            <a:srgbClr val="5A2BB3"/>
          </a:solidFill>
          <a:ln w="12700">
            <a:solidFill>
              <a:srgbClr val="5A2BB3"/>
            </a:solidFill>
            <a:prstDash val="solid"/>
          </a:ln>
        </p:spPr>
      </p:sp>
      <p:sp>
        <p:nvSpPr>
          <p:cNvPr id="16" name="Text 13"/>
          <p:cNvSpPr txBox="1"/>
          <p:nvPr/>
        </p:nvSpPr>
        <p:spPr>
          <a:xfrm>
            <a:off x="886968" y="4672584"/>
            <a:ext cx="274320" cy="274320"/>
          </a:xfrm>
          <a:prstGeom prst="rect">
            <a:avLst/>
          </a:prstGeom>
          <a:noFill/>
          <a:ln/>
        </p:spPr>
        <p:txBody>
          <a:bodyPr wrap="square" lIns="0" tIns="0" rIns="0" bIns="0" rtlCol="0" anchor="ctr"/>
          <a:lstStyle/>
          <a:p>
            <a:pPr algn="ctr" indent="0" marL="0">
              <a:buNone/>
            </a:pPr>
            <a:r>
              <a:rPr lang="en-US" sz="1000" b="1" dirty="0">
                <a:solidFill>
                  <a:srgbClr val="FCFCFA"/>
                </a:solidFill>
                <a:latin typeface="Arial" pitchFamily="34" charset="0"/>
                <a:ea typeface="Arial" pitchFamily="34" charset="-122"/>
                <a:cs typeface="Arial" pitchFamily="34" charset="-120"/>
              </a:rPr>
              <a:t>3</a:t>
            </a:r>
            <a:endParaRPr lang="en-US" sz="1000" dirty="0"/>
          </a:p>
        </p:txBody>
      </p:sp>
      <p:sp>
        <p:nvSpPr>
          <p:cNvPr id="17" name="Text 14"/>
          <p:cNvSpPr txBox="1"/>
          <p:nvPr/>
        </p:nvSpPr>
        <p:spPr>
          <a:xfrm>
            <a:off x="1316736" y="4654296"/>
            <a:ext cx="5394960" cy="310896"/>
          </a:xfrm>
          <a:prstGeom prst="rect">
            <a:avLst/>
          </a:prstGeom>
          <a:noFill/>
          <a:ln/>
        </p:spPr>
        <p:txBody>
          <a:bodyPr wrap="square" lIns="0" tIns="0" rIns="0" bIns="0" rtlCol="0" anchor="t"/>
          <a:lstStyle/>
          <a:p>
            <a:pPr algn="l" indent="0" marL="0">
              <a:lnSpc>
                <a:spcPct val="118000"/>
              </a:lnSpc>
              <a:buNone/>
            </a:pPr>
            <a:r>
              <a:rPr lang="en-US" sz="1150" dirty="0">
                <a:solidFill>
                  <a:srgbClr val="16181D"/>
                </a:solidFill>
                <a:latin typeface="Arial" pitchFamily="34" charset="0"/>
                <a:ea typeface="Arial" pitchFamily="34" charset="-122"/>
                <a:cs typeface="Arial" pitchFamily="34" charset="-120"/>
              </a:rPr>
              <a:t>release() is permissionless — anyone can call it once the notes are covered.</a:t>
            </a:r>
            <a:endParaRPr lang="en-US" sz="1150" dirty="0"/>
          </a:p>
        </p:txBody>
      </p:sp>
      <p:sp>
        <p:nvSpPr>
          <p:cNvPr id="18" name="Text 15"/>
          <p:cNvSpPr txBox="1"/>
          <p:nvPr/>
        </p:nvSpPr>
        <p:spPr>
          <a:xfrm>
            <a:off x="1316736" y="4983480"/>
            <a:ext cx="5394960" cy="237744"/>
          </a:xfrm>
          <a:prstGeom prst="rect">
            <a:avLst/>
          </a:prstGeom>
          <a:noFill/>
          <a:ln/>
        </p:spPr>
        <p:txBody>
          <a:bodyPr wrap="square" lIns="0" tIns="0" rIns="0" bIns="0" rtlCol="0" anchor="t"/>
          <a:lstStyle/>
          <a:p>
            <a:pPr algn="l" indent="0" marL="0">
              <a:lnSpc>
                <a:spcPct val="125000"/>
              </a:lnSpc>
              <a:buNone/>
            </a:pPr>
            <a:r>
              <a:rPr lang="en-US" sz="950" dirty="0">
                <a:solidFill>
                  <a:srgbClr val="5A2BB3"/>
                </a:solidFill>
                <a:latin typeface="Courier New" pitchFamily="34" charset="0"/>
                <a:ea typeface="Courier New" pitchFamily="34" charset="-122"/>
                <a:cs typeface="Courier New" pitchFamily="34" charset="-120"/>
              </a:rPr>
              <a:t>no desk signature needed</a:t>
            </a:r>
            <a:endParaRPr lang="en-US" sz="950" dirty="0"/>
          </a:p>
        </p:txBody>
      </p:sp>
      <p:sp>
        <p:nvSpPr>
          <p:cNvPr id="19" name="Shape 16"/>
          <p:cNvSpPr/>
          <p:nvPr/>
        </p:nvSpPr>
        <p:spPr>
          <a:xfrm>
            <a:off x="7333488" y="1371600"/>
            <a:ext cx="4291279" cy="4343400"/>
          </a:xfrm>
          <a:prstGeom prst="rect">
            <a:avLst/>
          </a:prstGeom>
          <a:solidFill>
            <a:srgbClr val="FCFCFA"/>
          </a:solidFill>
          <a:ln w="9525">
            <a:solidFill>
              <a:srgbClr val="C4C9CF"/>
            </a:solidFill>
            <a:prstDash val="solid"/>
          </a:ln>
          <a:effectLst>
            <a:outerShdw sx="100000" sy="100000" kx="0" ky="0" algn="bl" rotWithShape="0" blurRad="127000" dist="12700" dir="5400000">
              <a:srgbClr val="16181D">
                <a:alpha val="16000"/>
              </a:srgbClr>
            </a:outerShdw>
          </a:effectLst>
        </p:spPr>
      </p:sp>
      <p:sp>
        <p:nvSpPr>
          <p:cNvPr id="20" name="Text 17"/>
          <p:cNvSpPr txBox="1"/>
          <p:nvPr/>
        </p:nvSpPr>
        <p:spPr>
          <a:xfrm>
            <a:off x="7653528" y="1691640"/>
            <a:ext cx="3657600" cy="182880"/>
          </a:xfrm>
          <a:prstGeom prst="rect">
            <a:avLst/>
          </a:prstGeom>
          <a:noFill/>
          <a:ln/>
        </p:spPr>
        <p:txBody>
          <a:bodyPr wrap="square" lIns="0" tIns="0" rIns="0" bIns="0" rtlCol="0" anchor="t"/>
          <a:lstStyle/>
          <a:p>
            <a:pPr indent="0" marL="0">
              <a:buNone/>
            </a:pPr>
            <a:r>
              <a:rPr lang="en-US" sz="850" b="1" spc="110" kern="0" dirty="0">
                <a:solidFill>
                  <a:srgbClr val="545A64"/>
                </a:solidFill>
                <a:latin typeface="Arial" pitchFamily="34" charset="0"/>
                <a:ea typeface="Arial" pitchFamily="34" charset="-122"/>
                <a:cs typeface="Arial" pitchFamily="34" charset="-120"/>
              </a:rPr>
              <a:t>ON THE REGISTRY</a:t>
            </a:r>
            <a:endParaRPr lang="en-US" sz="850" dirty="0"/>
          </a:p>
        </p:txBody>
      </p:sp>
      <p:sp>
        <p:nvSpPr>
          <p:cNvPr id="21" name="Shape 18"/>
          <p:cNvSpPr/>
          <p:nvPr/>
        </p:nvSpPr>
        <p:spPr>
          <a:xfrm rot="-120000">
            <a:off x="7653528" y="1993392"/>
            <a:ext cx="2103120" cy="384048"/>
          </a:xfrm>
          <a:prstGeom prst="rect">
            <a:avLst/>
          </a:prstGeom>
          <a:solidFill>
            <a:srgbClr val="FCFCFA"/>
          </a:solidFill>
          <a:ln w="25400">
            <a:solidFill>
              <a:srgbClr val="5A2BB3"/>
            </a:solidFill>
            <a:prstDash val="solid"/>
          </a:ln>
        </p:spPr>
      </p:sp>
      <p:sp>
        <p:nvSpPr>
          <p:cNvPr id="22" name="Text 19"/>
          <p:cNvSpPr txBox="1"/>
          <p:nvPr/>
        </p:nvSpPr>
        <p:spPr>
          <a:xfrm rot="-120000">
            <a:off x="7653528" y="1993392"/>
            <a:ext cx="2103120" cy="384048"/>
          </a:xfrm>
          <a:prstGeom prst="rect">
            <a:avLst/>
          </a:prstGeom>
          <a:noFill/>
          <a:ln/>
        </p:spPr>
        <p:txBody>
          <a:bodyPr wrap="square" lIns="0" tIns="0" rIns="0" bIns="0" rtlCol="0" anchor="ctr"/>
          <a:lstStyle/>
          <a:p>
            <a:pPr algn="ctr" indent="0" marL="0">
              <a:buNone/>
            </a:pPr>
            <a:r>
              <a:rPr lang="en-US" sz="1200" b="1" spc="180" kern="0" dirty="0">
                <a:solidFill>
                  <a:srgbClr val="5A2BB3"/>
                </a:solidFill>
                <a:latin typeface="Arial" pitchFamily="34" charset="0"/>
                <a:ea typeface="Arial" pitchFamily="34" charset="-122"/>
                <a:cs typeface="Arial" pitchFamily="34" charset="-120"/>
              </a:rPr>
              <a:t>ENFORCED</a:t>
            </a:r>
            <a:endParaRPr lang="en-US" sz="1200" dirty="0"/>
          </a:p>
        </p:txBody>
      </p:sp>
      <p:sp>
        <p:nvSpPr>
          <p:cNvPr id="23" name="Text 20"/>
          <p:cNvSpPr txBox="1"/>
          <p:nvPr/>
        </p:nvSpPr>
        <p:spPr>
          <a:xfrm>
            <a:off x="7653528" y="2852928"/>
            <a:ext cx="3657600" cy="182880"/>
          </a:xfrm>
          <a:prstGeom prst="rect">
            <a:avLst/>
          </a:prstGeom>
          <a:noFill/>
          <a:ln/>
        </p:spPr>
        <p:txBody>
          <a:bodyPr wrap="square" lIns="0" tIns="0" rIns="0" bIns="0" rtlCol="0" anchor="t"/>
          <a:lstStyle/>
          <a:p>
            <a:pPr indent="0" marL="0">
              <a:buNone/>
            </a:pPr>
            <a:r>
              <a:rPr lang="en-US" sz="850" b="1" spc="110" kern="0" dirty="0">
                <a:solidFill>
                  <a:srgbClr val="545A64"/>
                </a:solidFill>
                <a:latin typeface="Arial" pitchFamily="34" charset="0"/>
                <a:ea typeface="Arial" pitchFamily="34" charset="-122"/>
                <a:cs typeface="Arial" pitchFamily="34" charset="-120"/>
              </a:rPr>
              <a:t>FEEDESK, BASE MAINNET</a:t>
            </a:r>
            <a:endParaRPr lang="en-US" sz="850" dirty="0"/>
          </a:p>
        </p:txBody>
      </p:sp>
      <p:sp>
        <p:nvSpPr>
          <p:cNvPr id="24" name="Text 21"/>
          <p:cNvSpPr txBox="1"/>
          <p:nvPr/>
        </p:nvSpPr>
        <p:spPr>
          <a:xfrm>
            <a:off x="7653528" y="3044952"/>
            <a:ext cx="3657600" cy="237744"/>
          </a:xfrm>
          <a:prstGeom prst="rect">
            <a:avLst/>
          </a:prstGeom>
          <a:noFill/>
          <a:ln/>
        </p:spPr>
        <p:txBody>
          <a:bodyPr wrap="square" lIns="0" tIns="0" rIns="0" bIns="0" rtlCol="0" anchor="t"/>
          <a:lstStyle/>
          <a:p>
            <a:pPr algn="l" indent="0" marL="0">
              <a:lnSpc>
                <a:spcPct val="125000"/>
              </a:lnSpc>
              <a:buNone/>
            </a:pPr>
            <a:r>
              <a:rPr lang="en-US" sz="950" dirty="0">
                <a:solidFill>
                  <a:srgbClr val="16181D"/>
                </a:solidFill>
                <a:latin typeface="Courier New" pitchFamily="34" charset="0"/>
                <a:ea typeface="Courier New" pitchFamily="34" charset="-122"/>
                <a:cs typeface="Courier New" pitchFamily="34" charset="-120"/>
              </a:rPr>
              <a:t>0xa4f21ace…80476b4f</a:t>
            </a:r>
            <a:endParaRPr lang="en-US" sz="950" dirty="0"/>
          </a:p>
        </p:txBody>
      </p:sp>
      <p:sp>
        <p:nvSpPr>
          <p:cNvPr id="25" name="Text 22"/>
          <p:cNvSpPr txBox="1"/>
          <p:nvPr/>
        </p:nvSpPr>
        <p:spPr>
          <a:xfrm>
            <a:off x="7653528" y="3566160"/>
            <a:ext cx="3657600" cy="182880"/>
          </a:xfrm>
          <a:prstGeom prst="rect">
            <a:avLst/>
          </a:prstGeom>
          <a:noFill/>
          <a:ln/>
        </p:spPr>
        <p:txBody>
          <a:bodyPr wrap="square" lIns="0" tIns="0" rIns="0" bIns="0" rtlCol="0" anchor="t"/>
          <a:lstStyle/>
          <a:p>
            <a:pPr indent="0" marL="0">
              <a:buNone/>
            </a:pPr>
            <a:r>
              <a:rPr lang="en-US" sz="850" b="1" spc="110" kern="0" dirty="0">
                <a:solidFill>
                  <a:srgbClr val="545A64"/>
                </a:solidFill>
                <a:latin typeface="Arial" pitchFamily="34" charset="0"/>
                <a:ea typeface="Arial" pitchFamily="34" charset="-122"/>
                <a:cs typeface="Arial" pitchFamily="34" charset="-120"/>
              </a:rPr>
              <a:t>PER-LOAN VAULT</a:t>
            </a:r>
            <a:endParaRPr lang="en-US" sz="850" dirty="0"/>
          </a:p>
        </p:txBody>
      </p:sp>
      <p:sp>
        <p:nvSpPr>
          <p:cNvPr id="26" name="Text 23"/>
          <p:cNvSpPr txBox="1"/>
          <p:nvPr/>
        </p:nvSpPr>
        <p:spPr>
          <a:xfrm>
            <a:off x="7653528" y="3758184"/>
            <a:ext cx="3657600" cy="237744"/>
          </a:xfrm>
          <a:prstGeom prst="rect">
            <a:avLst/>
          </a:prstGeom>
          <a:noFill/>
          <a:ln/>
        </p:spPr>
        <p:txBody>
          <a:bodyPr wrap="square" lIns="0" tIns="0" rIns="0" bIns="0" rtlCol="0" anchor="t"/>
          <a:lstStyle/>
          <a:p>
            <a:pPr algn="l" indent="0" marL="0">
              <a:lnSpc>
                <a:spcPct val="125000"/>
              </a:lnSpc>
              <a:buNone/>
            </a:pPr>
            <a:r>
              <a:rPr lang="en-US" sz="950" dirty="0">
                <a:solidFill>
                  <a:srgbClr val="16181D"/>
                </a:solidFill>
                <a:latin typeface="Courier New" pitchFamily="34" charset="0"/>
                <a:ea typeface="Courier New" pitchFamily="34" charset="-122"/>
                <a:cs typeface="Courier New" pitchFamily="34" charset="-120"/>
              </a:rPr>
              <a:t>FeeVault.sol</a:t>
            </a:r>
            <a:endParaRPr lang="en-US" sz="950" dirty="0"/>
          </a:p>
        </p:txBody>
      </p:sp>
      <p:sp>
        <p:nvSpPr>
          <p:cNvPr id="27" name="Text 24"/>
          <p:cNvSpPr txBox="1"/>
          <p:nvPr/>
        </p:nvSpPr>
        <p:spPr>
          <a:xfrm>
            <a:off x="7653528" y="4279392"/>
            <a:ext cx="3657600" cy="182880"/>
          </a:xfrm>
          <a:prstGeom prst="rect">
            <a:avLst/>
          </a:prstGeom>
          <a:noFill/>
          <a:ln/>
        </p:spPr>
        <p:txBody>
          <a:bodyPr wrap="square" lIns="0" tIns="0" rIns="0" bIns="0" rtlCol="0" anchor="t"/>
          <a:lstStyle/>
          <a:p>
            <a:pPr indent="0" marL="0">
              <a:buNone/>
            </a:pPr>
            <a:r>
              <a:rPr lang="en-US" sz="850" b="1" spc="110" kern="0" dirty="0">
                <a:solidFill>
                  <a:srgbClr val="545A64"/>
                </a:solidFill>
                <a:latin typeface="Arial" pitchFamily="34" charset="0"/>
                <a:ea typeface="Arial" pitchFamily="34" charset="-122"/>
                <a:cs typeface="Arial" pitchFamily="34" charset="-120"/>
              </a:rPr>
              <a:t>LIEN RETURNED BY</a:t>
            </a:r>
            <a:endParaRPr lang="en-US" sz="850" dirty="0"/>
          </a:p>
        </p:txBody>
      </p:sp>
      <p:sp>
        <p:nvSpPr>
          <p:cNvPr id="28" name="Text 25"/>
          <p:cNvSpPr txBox="1"/>
          <p:nvPr/>
        </p:nvSpPr>
        <p:spPr>
          <a:xfrm>
            <a:off x="7653528" y="4471416"/>
            <a:ext cx="3657600" cy="237744"/>
          </a:xfrm>
          <a:prstGeom prst="rect">
            <a:avLst/>
          </a:prstGeom>
          <a:noFill/>
          <a:ln/>
        </p:spPr>
        <p:txBody>
          <a:bodyPr wrap="square" lIns="0" tIns="0" rIns="0" bIns="0" rtlCol="0" anchor="t"/>
          <a:lstStyle/>
          <a:p>
            <a:pPr algn="l" indent="0" marL="0">
              <a:lnSpc>
                <a:spcPct val="125000"/>
              </a:lnSpc>
              <a:buNone/>
            </a:pPr>
            <a:r>
              <a:rPr lang="en-US" sz="950" dirty="0">
                <a:solidFill>
                  <a:srgbClr val="16181D"/>
                </a:solidFill>
                <a:latin typeface="Courier New" pitchFamily="34" charset="0"/>
                <a:ea typeface="Courier New" pitchFamily="34" charset="-122"/>
                <a:cs typeface="Courier New" pitchFamily="34" charset="-120"/>
              </a:rPr>
              <a:t>_returnLien → borrower</a:t>
            </a:r>
            <a:endParaRPr lang="en-US" sz="950" dirty="0"/>
          </a:p>
        </p:txBody>
      </p:sp>
      <p:sp>
        <p:nvSpPr>
          <p:cNvPr id="29" name="Text 26"/>
          <p:cNvSpPr txBox="1"/>
          <p:nvPr/>
        </p:nvSpPr>
        <p:spPr>
          <a:xfrm>
            <a:off x="7653528" y="4992624"/>
            <a:ext cx="3657600" cy="182880"/>
          </a:xfrm>
          <a:prstGeom prst="rect">
            <a:avLst/>
          </a:prstGeom>
          <a:noFill/>
          <a:ln/>
        </p:spPr>
        <p:txBody>
          <a:bodyPr wrap="square" lIns="0" tIns="0" rIns="0" bIns="0" rtlCol="0" anchor="t"/>
          <a:lstStyle/>
          <a:p>
            <a:pPr indent="0" marL="0">
              <a:buNone/>
            </a:pPr>
            <a:r>
              <a:rPr lang="en-US" sz="850" b="1" spc="110" kern="0" dirty="0">
                <a:solidFill>
                  <a:srgbClr val="545A64"/>
                </a:solidFill>
                <a:latin typeface="Arial" pitchFamily="34" charset="0"/>
                <a:ea typeface="Arial" pitchFamily="34" charset="-122"/>
                <a:cs typeface="Arial" pitchFamily="34" charset="-120"/>
              </a:rPr>
              <a:t>DESK MAY NEVER</a:t>
            </a:r>
            <a:endParaRPr lang="en-US" sz="850" dirty="0"/>
          </a:p>
        </p:txBody>
      </p:sp>
      <p:sp>
        <p:nvSpPr>
          <p:cNvPr id="30" name="Text 27"/>
          <p:cNvSpPr txBox="1"/>
          <p:nvPr/>
        </p:nvSpPr>
        <p:spPr>
          <a:xfrm>
            <a:off x="7653528" y="5184648"/>
            <a:ext cx="3657600" cy="237744"/>
          </a:xfrm>
          <a:prstGeom prst="rect">
            <a:avLst/>
          </a:prstGeom>
          <a:noFill/>
          <a:ln/>
        </p:spPr>
        <p:txBody>
          <a:bodyPr wrap="square" lIns="0" tIns="0" rIns="0" bIns="0" rtlCol="0" anchor="t"/>
          <a:lstStyle/>
          <a:p>
            <a:pPr algn="l" indent="0" marL="0">
              <a:lnSpc>
                <a:spcPct val="125000"/>
              </a:lnSpc>
              <a:buNone/>
            </a:pPr>
            <a:r>
              <a:rPr lang="en-US" sz="950" dirty="0">
                <a:solidFill>
                  <a:srgbClr val="16181D"/>
                </a:solidFill>
                <a:latin typeface="Courier New" pitchFamily="34" charset="0"/>
                <a:ea typeface="Courier New" pitchFamily="34" charset="-122"/>
                <a:cs typeface="Courier New" pitchFamily="34" charset="-120"/>
              </a:rPr>
              <a:t>keep or redirect fees</a:t>
            </a:r>
            <a:endParaRPr lang="en-US" sz="950" dirty="0"/>
          </a:p>
        </p:txBody>
      </p:sp>
      <p:sp>
        <p:nvSpPr>
          <p:cNvPr id="31" name="Text 28"/>
          <p:cNvSpPr txBox="1"/>
          <p:nvPr/>
        </p:nvSpPr>
        <p:spPr>
          <a:xfrm>
            <a:off x="566928" y="6355080"/>
            <a:ext cx="10143439" cy="274320"/>
          </a:xfrm>
          <a:prstGeom prst="rect">
            <a:avLst/>
          </a:prstGeom>
          <a:noFill/>
          <a:ln/>
        </p:spPr>
        <p:txBody>
          <a:bodyPr wrap="square" lIns="0" tIns="0" rIns="0" bIns="0" rtlCol="0" anchor="t"/>
          <a:lstStyle/>
          <a:p>
            <a:pPr indent="0" marL="0">
              <a:buNone/>
            </a:pPr>
            <a:r>
              <a:rPr lang="en-US" sz="850" dirty="0">
                <a:solidFill>
                  <a:srgbClr val="545A64"/>
                </a:solidFill>
                <a:latin typeface="Arial" pitchFamily="34" charset="0"/>
                <a:ea typeface="Arial" pitchFamily="34" charset="-122"/>
                <a:cs typeface="Arial" pitchFamily="34" charset="-120"/>
              </a:rPr>
              <a:t>contracts/src/FeeVault.sol — confirmPledge L248, release L445, _returnLien L483. Deploy tx in docs/EVIDENCE.md #2.</a:t>
            </a:r>
            <a:endParaRPr lang="en-US" sz="850" dirty="0"/>
          </a:p>
        </p:txBody>
      </p:sp>
      <p:sp>
        <p:nvSpPr>
          <p:cNvPr id="32" name="Text 29"/>
          <p:cNvSpPr txBox="1"/>
          <p:nvPr/>
        </p:nvSpPr>
        <p:spPr>
          <a:xfrm>
            <a:off x="11076127" y="6355080"/>
            <a:ext cx="548640" cy="274320"/>
          </a:xfrm>
          <a:prstGeom prst="rect">
            <a:avLst/>
          </a:prstGeom>
          <a:noFill/>
          <a:ln/>
        </p:spPr>
        <p:txBody>
          <a:bodyPr wrap="square" lIns="0" tIns="0" rIns="0" bIns="0" rtlCol="0" anchor="t"/>
          <a:lstStyle/>
          <a:p>
            <a:pPr algn="r" indent="0" marL="0">
              <a:buNone/>
            </a:pPr>
            <a:r>
              <a:rPr lang="en-US" sz="900" dirty="0">
                <a:solidFill>
                  <a:srgbClr val="545A64"/>
                </a:solidFill>
                <a:latin typeface="Courier New" pitchFamily="34" charset="0"/>
                <a:ea typeface="Courier New" pitchFamily="34" charset="-122"/>
                <a:cs typeface="Courier New" pitchFamily="34" charset="-120"/>
              </a:rPr>
              <a:t>03</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E5E8E3"/>
        </a:solidFill>
      </p:bgPr>
    </p:bg>
    <p:spTree>
      <p:nvGrpSpPr>
        <p:cNvPr id="1" name=""/>
        <p:cNvGrpSpPr/>
        <p:nvPr/>
      </p:nvGrpSpPr>
      <p:grpSpPr>
        <a:xfrm>
          <a:off x="0" y="0"/>
          <a:ext cx="0" cy="0"/>
          <a:chOff x="0" y="0"/>
          <a:chExt cx="0" cy="0"/>
        </a:xfrm>
      </p:grpSpPr>
      <p:sp>
        <p:nvSpPr>
          <p:cNvPr id="3" name="Text 0"/>
          <p:cNvSpPr txBox="1"/>
          <p:nvPr/>
        </p:nvSpPr>
        <p:spPr>
          <a:xfrm>
            <a:off x="566928" y="402336"/>
            <a:ext cx="11057839" cy="182880"/>
          </a:xfrm>
          <a:prstGeom prst="rect">
            <a:avLst/>
          </a:prstGeom>
          <a:noFill/>
          <a:ln/>
        </p:spPr>
        <p:txBody>
          <a:bodyPr wrap="square" lIns="0" tIns="0" rIns="0" bIns="0" rtlCol="0" anchor="t"/>
          <a:lstStyle/>
          <a:p>
            <a:pPr indent="0" marL="0">
              <a:buNone/>
            </a:pPr>
            <a:r>
              <a:rPr lang="en-US" sz="850" b="1" spc="110" kern="0" dirty="0">
                <a:solidFill>
                  <a:srgbClr val="545A64"/>
                </a:solidFill>
                <a:latin typeface="Arial" pitchFamily="34" charset="0"/>
                <a:ea typeface="Arial" pitchFamily="34" charset="-122"/>
                <a:cs typeface="Arial" pitchFamily="34" charset="-120"/>
              </a:rPr>
              <a:t>THE LIFECYCLE</a:t>
            </a:r>
            <a:endParaRPr lang="en-US" sz="850" dirty="0"/>
          </a:p>
        </p:txBody>
      </p:sp>
      <p:sp>
        <p:nvSpPr>
          <p:cNvPr id="4" name="Text 1"/>
          <p:cNvSpPr txBox="1"/>
          <p:nvPr/>
        </p:nvSpPr>
        <p:spPr>
          <a:xfrm>
            <a:off x="566928" y="621792"/>
            <a:ext cx="11057839" cy="566928"/>
          </a:xfrm>
          <a:prstGeom prst="rect">
            <a:avLst/>
          </a:prstGeom>
          <a:noFill/>
          <a:ln/>
        </p:spPr>
        <p:txBody>
          <a:bodyPr wrap="square" lIns="0" tIns="0" rIns="0" bIns="0" rtlCol="0" anchor="t"/>
          <a:lstStyle/>
          <a:p>
            <a:pPr indent="0" marL="0">
              <a:buNone/>
            </a:pPr>
            <a:r>
              <a:rPr lang="en-US" sz="2700" b="1" spc="-30" kern="0" dirty="0">
                <a:solidFill>
                  <a:srgbClr val="16181D"/>
                </a:solidFill>
                <a:latin typeface="Arial" pitchFamily="34" charset="0"/>
                <a:ea typeface="Arial" pitchFamily="34" charset="-122"/>
                <a:cs typeface="Arial" pitchFamily="34" charset="-120"/>
              </a:rPr>
              <a:t>How a loan moves</a:t>
            </a:r>
            <a:endParaRPr lang="en-US" sz="2700" dirty="0"/>
          </a:p>
        </p:txBody>
      </p:sp>
      <p:sp>
        <p:nvSpPr>
          <p:cNvPr id="5" name="Shape 2"/>
          <p:cNvSpPr/>
          <p:nvPr/>
        </p:nvSpPr>
        <p:spPr>
          <a:xfrm>
            <a:off x="566928" y="1463040"/>
            <a:ext cx="2020824" cy="3383280"/>
          </a:xfrm>
          <a:prstGeom prst="rect">
            <a:avLst/>
          </a:prstGeom>
          <a:solidFill>
            <a:srgbClr val="FCFCFA"/>
          </a:solidFill>
          <a:ln w="9525">
            <a:solidFill>
              <a:srgbClr val="C4C9CF"/>
            </a:solidFill>
            <a:prstDash val="solid"/>
          </a:ln>
          <a:effectLst>
            <a:outerShdw sx="100000" sy="100000" kx="0" ky="0" algn="bl" rotWithShape="0" blurRad="127000" dist="12700" dir="5400000">
              <a:srgbClr val="16181D">
                <a:alpha val="16000"/>
              </a:srgbClr>
            </a:outerShdw>
          </a:effectLst>
        </p:spPr>
      </p:sp>
      <p:sp>
        <p:nvSpPr>
          <p:cNvPr id="6" name="Shape 3"/>
          <p:cNvSpPr/>
          <p:nvPr/>
        </p:nvSpPr>
        <p:spPr>
          <a:xfrm>
            <a:off x="749808" y="1664208"/>
            <a:ext cx="274320" cy="274320"/>
          </a:xfrm>
          <a:prstGeom prst="ellipse">
            <a:avLst/>
          </a:prstGeom>
          <a:solidFill>
            <a:srgbClr val="5A2BB3"/>
          </a:solidFill>
          <a:ln w="12700">
            <a:solidFill>
              <a:srgbClr val="5A2BB3"/>
            </a:solidFill>
            <a:prstDash val="solid"/>
          </a:ln>
        </p:spPr>
      </p:sp>
      <p:sp>
        <p:nvSpPr>
          <p:cNvPr id="7" name="Text 4"/>
          <p:cNvSpPr txBox="1"/>
          <p:nvPr/>
        </p:nvSpPr>
        <p:spPr>
          <a:xfrm>
            <a:off x="749808" y="1664208"/>
            <a:ext cx="274320" cy="274320"/>
          </a:xfrm>
          <a:prstGeom prst="rect">
            <a:avLst/>
          </a:prstGeom>
          <a:noFill/>
          <a:ln/>
        </p:spPr>
        <p:txBody>
          <a:bodyPr wrap="square" lIns="0" tIns="0" rIns="0" bIns="0" rtlCol="0" anchor="ctr"/>
          <a:lstStyle/>
          <a:p>
            <a:pPr algn="ctr" indent="0" marL="0">
              <a:buNone/>
            </a:pPr>
            <a:r>
              <a:rPr lang="en-US" sz="1000" b="1" dirty="0">
                <a:solidFill>
                  <a:srgbClr val="FCFCFA"/>
                </a:solidFill>
                <a:latin typeface="Arial" pitchFamily="34" charset="0"/>
                <a:ea typeface="Arial" pitchFamily="34" charset="-122"/>
                <a:cs typeface="Arial" pitchFamily="34" charset="-120"/>
              </a:rPr>
              <a:t>1</a:t>
            </a:r>
            <a:endParaRPr lang="en-US" sz="1000" dirty="0"/>
          </a:p>
        </p:txBody>
      </p:sp>
      <p:sp>
        <p:nvSpPr>
          <p:cNvPr id="8" name="Text 5"/>
          <p:cNvSpPr txBox="1"/>
          <p:nvPr/>
        </p:nvSpPr>
        <p:spPr>
          <a:xfrm>
            <a:off x="1097280" y="1682496"/>
            <a:ext cx="1335024" cy="256032"/>
          </a:xfrm>
          <a:prstGeom prst="rect">
            <a:avLst/>
          </a:prstGeom>
          <a:noFill/>
          <a:ln/>
        </p:spPr>
        <p:txBody>
          <a:bodyPr wrap="square" lIns="0" tIns="0" rIns="0" bIns="0" rtlCol="0" anchor="ctr"/>
          <a:lstStyle/>
          <a:p>
            <a:pPr indent="0" marL="0">
              <a:buNone/>
            </a:pPr>
            <a:r>
              <a:rPr lang="en-US" sz="1250" b="1" spc="60" kern="0" dirty="0">
                <a:solidFill>
                  <a:srgbClr val="16181D"/>
                </a:solidFill>
                <a:latin typeface="Arial" pitchFamily="34" charset="0"/>
                <a:ea typeface="Arial" pitchFamily="34" charset="-122"/>
                <a:cs typeface="Arial" pitchFamily="34" charset="-120"/>
              </a:rPr>
              <a:t>PLEDGE</a:t>
            </a:r>
            <a:endParaRPr lang="en-US" sz="1250" dirty="0"/>
          </a:p>
        </p:txBody>
      </p:sp>
      <p:sp>
        <p:nvSpPr>
          <p:cNvPr id="9" name="Shape 6"/>
          <p:cNvSpPr/>
          <p:nvPr/>
        </p:nvSpPr>
        <p:spPr>
          <a:xfrm>
            <a:off x="749808" y="2121408"/>
            <a:ext cx="1655064" cy="0"/>
          </a:xfrm>
          <a:prstGeom prst="line">
            <a:avLst/>
          </a:prstGeom>
          <a:noFill/>
          <a:ln w="9525">
            <a:solidFill>
              <a:srgbClr val="C4C9CF"/>
            </a:solidFill>
            <a:prstDash val="solid"/>
          </a:ln>
        </p:spPr>
      </p:sp>
      <p:sp>
        <p:nvSpPr>
          <p:cNvPr id="10" name="Text 7"/>
          <p:cNvSpPr txBox="1"/>
          <p:nvPr/>
        </p:nvSpPr>
        <p:spPr>
          <a:xfrm>
            <a:off x="749808" y="2286000"/>
            <a:ext cx="1655064" cy="822960"/>
          </a:xfrm>
          <a:prstGeom prst="rect">
            <a:avLst/>
          </a:prstGeom>
          <a:noFill/>
          <a:ln/>
        </p:spPr>
        <p:txBody>
          <a:bodyPr wrap="square" lIns="0" tIns="0" rIns="0" bIns="0" rtlCol="0" anchor="t"/>
          <a:lstStyle/>
          <a:p>
            <a:pPr algn="l" indent="0" marL="0">
              <a:lnSpc>
                <a:spcPct val="118000"/>
              </a:lnSpc>
              <a:buNone/>
            </a:pPr>
            <a:r>
              <a:rPr lang="en-US" sz="1200" dirty="0">
                <a:solidFill>
                  <a:srgbClr val="16181D"/>
                </a:solidFill>
                <a:latin typeface="Arial" pitchFamily="34" charset="0"/>
                <a:ea typeface="Arial" pitchFamily="34" charset="-122"/>
                <a:cs typeface="Arial" pitchFamily="34" charset="-120"/>
              </a:rPr>
              <a:t>Fee share moves to the vault</a:t>
            </a:r>
            <a:endParaRPr lang="en-US" sz="1200" dirty="0"/>
          </a:p>
        </p:txBody>
      </p:sp>
      <p:sp>
        <p:nvSpPr>
          <p:cNvPr id="11" name="Text 8"/>
          <p:cNvSpPr txBox="1"/>
          <p:nvPr/>
        </p:nvSpPr>
        <p:spPr>
          <a:xfrm>
            <a:off x="749808" y="3337560"/>
            <a:ext cx="1655064" cy="640080"/>
          </a:xfrm>
          <a:prstGeom prst="rect">
            <a:avLst/>
          </a:prstGeom>
          <a:noFill/>
          <a:ln/>
        </p:spPr>
        <p:txBody>
          <a:bodyPr wrap="square" lIns="0" tIns="0" rIns="0" bIns="0" rtlCol="0" anchor="t"/>
          <a:lstStyle/>
          <a:p>
            <a:pPr algn="l" indent="0" marL="0">
              <a:lnSpc>
                <a:spcPct val="125000"/>
              </a:lnSpc>
              <a:buNone/>
            </a:pPr>
            <a:r>
              <a:rPr lang="en-US" sz="850" dirty="0">
                <a:solidFill>
                  <a:srgbClr val="545A64"/>
                </a:solidFill>
                <a:latin typeface="Courier New" pitchFamily="34" charset="0"/>
                <a:ea typeface="Courier New" pitchFamily="34" charset="-122"/>
                <a:cs typeface="Courier New" pitchFamily="34" charset="-120"/>
              </a:rPr>
              <a:t>Bankr build-transfer-beneficiary</a:t>
            </a:r>
            <a:endParaRPr lang="en-US" sz="850" dirty="0"/>
          </a:p>
        </p:txBody>
      </p:sp>
      <p:sp>
        <p:nvSpPr>
          <p:cNvPr id="12" name="Text 9"/>
          <p:cNvSpPr txBox="1"/>
          <p:nvPr/>
        </p:nvSpPr>
        <p:spPr>
          <a:xfrm>
            <a:off x="749808" y="4370832"/>
            <a:ext cx="1655064" cy="182880"/>
          </a:xfrm>
          <a:prstGeom prst="rect">
            <a:avLst/>
          </a:prstGeom>
          <a:noFill/>
          <a:ln/>
        </p:spPr>
        <p:txBody>
          <a:bodyPr wrap="square" lIns="0" tIns="0" rIns="0" bIns="0" rtlCol="0" anchor="t"/>
          <a:lstStyle/>
          <a:p>
            <a:pPr indent="0" marL="0">
              <a:buNone/>
            </a:pPr>
            <a:r>
              <a:rPr lang="en-US" sz="850" b="1" spc="110" kern="0" dirty="0">
                <a:solidFill>
                  <a:srgbClr val="5A2BB3"/>
                </a:solidFill>
                <a:latin typeface="Arial" pitchFamily="34" charset="0"/>
                <a:ea typeface="Arial" pitchFamily="34" charset="-122"/>
                <a:cs typeface="Arial" pitchFamily="34" charset="-120"/>
              </a:rPr>
              <a:t>BORROWER</a:t>
            </a:r>
            <a:endParaRPr lang="en-US" sz="850" dirty="0"/>
          </a:p>
        </p:txBody>
      </p:sp>
      <p:sp>
        <p:nvSpPr>
          <p:cNvPr id="13" name="Shape 10"/>
          <p:cNvSpPr/>
          <p:nvPr/>
        </p:nvSpPr>
        <p:spPr>
          <a:xfrm>
            <a:off x="2628900" y="3154680"/>
            <a:ext cx="155448" cy="0"/>
          </a:xfrm>
          <a:prstGeom prst="line">
            <a:avLst/>
          </a:prstGeom>
          <a:noFill/>
          <a:ln w="12700">
            <a:solidFill>
              <a:srgbClr val="545A64"/>
            </a:solidFill>
            <a:prstDash val="solid"/>
            <a:tailEnd type="triangle"/>
          </a:ln>
        </p:spPr>
      </p:sp>
      <p:sp>
        <p:nvSpPr>
          <p:cNvPr id="14" name="Shape 11"/>
          <p:cNvSpPr/>
          <p:nvPr/>
        </p:nvSpPr>
        <p:spPr>
          <a:xfrm>
            <a:off x="2825496" y="1463040"/>
            <a:ext cx="2020824" cy="3383280"/>
          </a:xfrm>
          <a:prstGeom prst="rect">
            <a:avLst/>
          </a:prstGeom>
          <a:solidFill>
            <a:srgbClr val="FCFCFA"/>
          </a:solidFill>
          <a:ln w="9525">
            <a:solidFill>
              <a:srgbClr val="C4C9CF"/>
            </a:solidFill>
            <a:prstDash val="solid"/>
          </a:ln>
          <a:effectLst>
            <a:outerShdw sx="100000" sy="100000" kx="0" ky="0" algn="bl" rotWithShape="0" blurRad="127000" dist="12700" dir="5400000">
              <a:srgbClr val="16181D">
                <a:alpha val="16000"/>
              </a:srgbClr>
            </a:outerShdw>
          </a:effectLst>
        </p:spPr>
      </p:sp>
      <p:sp>
        <p:nvSpPr>
          <p:cNvPr id="15" name="Shape 12"/>
          <p:cNvSpPr/>
          <p:nvPr/>
        </p:nvSpPr>
        <p:spPr>
          <a:xfrm>
            <a:off x="3008376" y="1664208"/>
            <a:ext cx="274320" cy="274320"/>
          </a:xfrm>
          <a:prstGeom prst="ellipse">
            <a:avLst/>
          </a:prstGeom>
          <a:solidFill>
            <a:srgbClr val="5A2BB3"/>
          </a:solidFill>
          <a:ln w="12700">
            <a:solidFill>
              <a:srgbClr val="5A2BB3"/>
            </a:solidFill>
            <a:prstDash val="solid"/>
          </a:ln>
        </p:spPr>
      </p:sp>
      <p:sp>
        <p:nvSpPr>
          <p:cNvPr id="16" name="Text 13"/>
          <p:cNvSpPr txBox="1"/>
          <p:nvPr/>
        </p:nvSpPr>
        <p:spPr>
          <a:xfrm>
            <a:off x="3008376" y="1664208"/>
            <a:ext cx="274320" cy="274320"/>
          </a:xfrm>
          <a:prstGeom prst="rect">
            <a:avLst/>
          </a:prstGeom>
          <a:noFill/>
          <a:ln/>
        </p:spPr>
        <p:txBody>
          <a:bodyPr wrap="square" lIns="0" tIns="0" rIns="0" bIns="0" rtlCol="0" anchor="ctr"/>
          <a:lstStyle/>
          <a:p>
            <a:pPr algn="ctr" indent="0" marL="0">
              <a:buNone/>
            </a:pPr>
            <a:r>
              <a:rPr lang="en-US" sz="1000" b="1" dirty="0">
                <a:solidFill>
                  <a:srgbClr val="FCFCFA"/>
                </a:solidFill>
                <a:latin typeface="Arial" pitchFamily="34" charset="0"/>
                <a:ea typeface="Arial" pitchFamily="34" charset="-122"/>
                <a:cs typeface="Arial" pitchFamily="34" charset="-120"/>
              </a:rPr>
              <a:t>2</a:t>
            </a:r>
            <a:endParaRPr lang="en-US" sz="1000" dirty="0"/>
          </a:p>
        </p:txBody>
      </p:sp>
      <p:sp>
        <p:nvSpPr>
          <p:cNvPr id="17" name="Text 14"/>
          <p:cNvSpPr txBox="1"/>
          <p:nvPr/>
        </p:nvSpPr>
        <p:spPr>
          <a:xfrm>
            <a:off x="3355848" y="1682496"/>
            <a:ext cx="1335024" cy="256032"/>
          </a:xfrm>
          <a:prstGeom prst="rect">
            <a:avLst/>
          </a:prstGeom>
          <a:noFill/>
          <a:ln/>
        </p:spPr>
        <p:txBody>
          <a:bodyPr wrap="square" lIns="0" tIns="0" rIns="0" bIns="0" rtlCol="0" anchor="ctr"/>
          <a:lstStyle/>
          <a:p>
            <a:pPr indent="0" marL="0">
              <a:buNone/>
            </a:pPr>
            <a:r>
              <a:rPr lang="en-US" sz="1250" b="1" spc="60" kern="0" dirty="0">
                <a:solidFill>
                  <a:srgbClr val="16181D"/>
                </a:solidFill>
                <a:latin typeface="Arial" pitchFamily="34" charset="0"/>
                <a:ea typeface="Arial" pitchFamily="34" charset="-122"/>
                <a:cs typeface="Arial" pitchFamily="34" charset="-120"/>
              </a:rPr>
              <a:t>AUCTION</a:t>
            </a:r>
            <a:endParaRPr lang="en-US" sz="1250" dirty="0"/>
          </a:p>
        </p:txBody>
      </p:sp>
      <p:sp>
        <p:nvSpPr>
          <p:cNvPr id="18" name="Shape 15"/>
          <p:cNvSpPr/>
          <p:nvPr/>
        </p:nvSpPr>
        <p:spPr>
          <a:xfrm>
            <a:off x="3008376" y="2121408"/>
            <a:ext cx="1655064" cy="0"/>
          </a:xfrm>
          <a:prstGeom prst="line">
            <a:avLst/>
          </a:prstGeom>
          <a:noFill/>
          <a:ln w="9525">
            <a:solidFill>
              <a:srgbClr val="C4C9CF"/>
            </a:solidFill>
            <a:prstDash val="solid"/>
          </a:ln>
        </p:spPr>
      </p:sp>
      <p:sp>
        <p:nvSpPr>
          <p:cNvPr id="19" name="Text 16"/>
          <p:cNvSpPr txBox="1"/>
          <p:nvPr/>
        </p:nvSpPr>
        <p:spPr>
          <a:xfrm>
            <a:off x="3008376" y="2286000"/>
            <a:ext cx="1655064" cy="822960"/>
          </a:xfrm>
          <a:prstGeom prst="rect">
            <a:avLst/>
          </a:prstGeom>
          <a:noFill/>
          <a:ln/>
        </p:spPr>
        <p:txBody>
          <a:bodyPr wrap="square" lIns="0" tIns="0" rIns="0" bIns="0" rtlCol="0" anchor="t"/>
          <a:lstStyle/>
          <a:p>
            <a:pPr algn="l" indent="0" marL="0">
              <a:lnSpc>
                <a:spcPct val="118000"/>
              </a:lnSpc>
              <a:buNone/>
            </a:pPr>
            <a:r>
              <a:rPr lang="en-US" sz="1200" dirty="0">
                <a:solidFill>
                  <a:srgbClr val="16181D"/>
                </a:solidFill>
                <a:latin typeface="Arial" pitchFamily="34" charset="0"/>
                <a:ea typeface="Arial" pitchFamily="34" charset="-122"/>
                <a:cs typeface="Arial" pitchFamily="34" charset="-120"/>
              </a:rPr>
              <a:t>FeeNote ERC-20 sold for USDC</a:t>
            </a:r>
            <a:endParaRPr lang="en-US" sz="1200" dirty="0"/>
          </a:p>
        </p:txBody>
      </p:sp>
      <p:sp>
        <p:nvSpPr>
          <p:cNvPr id="20" name="Text 17"/>
          <p:cNvSpPr txBox="1"/>
          <p:nvPr/>
        </p:nvSpPr>
        <p:spPr>
          <a:xfrm>
            <a:off x="3008376" y="3337560"/>
            <a:ext cx="1655064" cy="640080"/>
          </a:xfrm>
          <a:prstGeom prst="rect">
            <a:avLst/>
          </a:prstGeom>
          <a:noFill/>
          <a:ln/>
        </p:spPr>
        <p:txBody>
          <a:bodyPr wrap="square" lIns="0" tIns="0" rIns="0" bIns="0" rtlCol="0" anchor="t"/>
          <a:lstStyle/>
          <a:p>
            <a:pPr algn="l" indent="0" marL="0">
              <a:lnSpc>
                <a:spcPct val="125000"/>
              </a:lnSpc>
              <a:buNone/>
            </a:pPr>
            <a:r>
              <a:rPr lang="en-US" sz="850" dirty="0">
                <a:solidFill>
                  <a:srgbClr val="545A64"/>
                </a:solidFill>
                <a:latin typeface="Courier New" pitchFamily="34" charset="0"/>
                <a:ea typeface="Courier New" pitchFamily="34" charset="-122"/>
                <a:cs typeface="Courier New" pitchFamily="34" charset="-120"/>
              </a:rPr>
              <a:t>Uniswap CCA v2.1.0</a:t>
            </a:r>
            <a:endParaRPr lang="en-US" sz="850" dirty="0"/>
          </a:p>
        </p:txBody>
      </p:sp>
      <p:sp>
        <p:nvSpPr>
          <p:cNvPr id="21" name="Text 18"/>
          <p:cNvSpPr txBox="1"/>
          <p:nvPr/>
        </p:nvSpPr>
        <p:spPr>
          <a:xfrm>
            <a:off x="3008376" y="4370832"/>
            <a:ext cx="1655064" cy="182880"/>
          </a:xfrm>
          <a:prstGeom prst="rect">
            <a:avLst/>
          </a:prstGeom>
          <a:noFill/>
          <a:ln/>
        </p:spPr>
        <p:txBody>
          <a:bodyPr wrap="square" lIns="0" tIns="0" rIns="0" bIns="0" rtlCol="0" anchor="t"/>
          <a:lstStyle/>
          <a:p>
            <a:pPr indent="0" marL="0">
              <a:buNone/>
            </a:pPr>
            <a:r>
              <a:rPr lang="en-US" sz="850" b="1" spc="110" kern="0" dirty="0">
                <a:solidFill>
                  <a:srgbClr val="5A2BB3"/>
                </a:solidFill>
                <a:latin typeface="Arial" pitchFamily="34" charset="0"/>
                <a:ea typeface="Arial" pitchFamily="34" charset="-122"/>
                <a:cs typeface="Arial" pitchFamily="34" charset="-120"/>
              </a:rPr>
              <a:t>LENDERS</a:t>
            </a:r>
            <a:endParaRPr lang="en-US" sz="850" dirty="0"/>
          </a:p>
        </p:txBody>
      </p:sp>
      <p:sp>
        <p:nvSpPr>
          <p:cNvPr id="22" name="Shape 19"/>
          <p:cNvSpPr/>
          <p:nvPr/>
        </p:nvSpPr>
        <p:spPr>
          <a:xfrm>
            <a:off x="4887468" y="3154680"/>
            <a:ext cx="155448" cy="0"/>
          </a:xfrm>
          <a:prstGeom prst="line">
            <a:avLst/>
          </a:prstGeom>
          <a:noFill/>
          <a:ln w="12700">
            <a:solidFill>
              <a:srgbClr val="545A64"/>
            </a:solidFill>
            <a:prstDash val="solid"/>
            <a:tailEnd type="triangle"/>
          </a:ln>
        </p:spPr>
      </p:sp>
      <p:sp>
        <p:nvSpPr>
          <p:cNvPr id="23" name="Shape 20"/>
          <p:cNvSpPr/>
          <p:nvPr/>
        </p:nvSpPr>
        <p:spPr>
          <a:xfrm>
            <a:off x="5084064" y="1463040"/>
            <a:ext cx="2020824" cy="3383280"/>
          </a:xfrm>
          <a:prstGeom prst="rect">
            <a:avLst/>
          </a:prstGeom>
          <a:solidFill>
            <a:srgbClr val="FCFCFA"/>
          </a:solidFill>
          <a:ln w="9525">
            <a:solidFill>
              <a:srgbClr val="C4C9CF"/>
            </a:solidFill>
            <a:prstDash val="solid"/>
          </a:ln>
          <a:effectLst>
            <a:outerShdw sx="100000" sy="100000" kx="0" ky="0" algn="bl" rotWithShape="0" blurRad="127000" dist="12700" dir="5400000">
              <a:srgbClr val="16181D">
                <a:alpha val="16000"/>
              </a:srgbClr>
            </a:outerShdw>
          </a:effectLst>
        </p:spPr>
      </p:sp>
      <p:sp>
        <p:nvSpPr>
          <p:cNvPr id="24" name="Shape 21"/>
          <p:cNvSpPr/>
          <p:nvPr/>
        </p:nvSpPr>
        <p:spPr>
          <a:xfrm>
            <a:off x="5266944" y="1664208"/>
            <a:ext cx="274320" cy="274320"/>
          </a:xfrm>
          <a:prstGeom prst="ellipse">
            <a:avLst/>
          </a:prstGeom>
          <a:solidFill>
            <a:srgbClr val="5A2BB3"/>
          </a:solidFill>
          <a:ln w="12700">
            <a:solidFill>
              <a:srgbClr val="5A2BB3"/>
            </a:solidFill>
            <a:prstDash val="solid"/>
          </a:ln>
        </p:spPr>
      </p:sp>
      <p:sp>
        <p:nvSpPr>
          <p:cNvPr id="25" name="Text 22"/>
          <p:cNvSpPr txBox="1"/>
          <p:nvPr/>
        </p:nvSpPr>
        <p:spPr>
          <a:xfrm>
            <a:off x="5266944" y="1664208"/>
            <a:ext cx="274320" cy="274320"/>
          </a:xfrm>
          <a:prstGeom prst="rect">
            <a:avLst/>
          </a:prstGeom>
          <a:noFill/>
          <a:ln/>
        </p:spPr>
        <p:txBody>
          <a:bodyPr wrap="square" lIns="0" tIns="0" rIns="0" bIns="0" rtlCol="0" anchor="ctr"/>
          <a:lstStyle/>
          <a:p>
            <a:pPr algn="ctr" indent="0" marL="0">
              <a:buNone/>
            </a:pPr>
            <a:r>
              <a:rPr lang="en-US" sz="1000" b="1" dirty="0">
                <a:solidFill>
                  <a:srgbClr val="FCFCFA"/>
                </a:solidFill>
                <a:latin typeface="Arial" pitchFamily="34" charset="0"/>
                <a:ea typeface="Arial" pitchFamily="34" charset="-122"/>
                <a:cs typeface="Arial" pitchFamily="34" charset="-120"/>
              </a:rPr>
              <a:t>3</a:t>
            </a:r>
            <a:endParaRPr lang="en-US" sz="1000" dirty="0"/>
          </a:p>
        </p:txBody>
      </p:sp>
      <p:sp>
        <p:nvSpPr>
          <p:cNvPr id="26" name="Text 23"/>
          <p:cNvSpPr txBox="1"/>
          <p:nvPr/>
        </p:nvSpPr>
        <p:spPr>
          <a:xfrm>
            <a:off x="5614416" y="1682496"/>
            <a:ext cx="1335024" cy="256032"/>
          </a:xfrm>
          <a:prstGeom prst="rect">
            <a:avLst/>
          </a:prstGeom>
          <a:noFill/>
          <a:ln/>
        </p:spPr>
        <p:txBody>
          <a:bodyPr wrap="square" lIns="0" tIns="0" rIns="0" bIns="0" rtlCol="0" anchor="ctr"/>
          <a:lstStyle/>
          <a:p>
            <a:pPr indent="0" marL="0">
              <a:buNone/>
            </a:pPr>
            <a:r>
              <a:rPr lang="en-US" sz="1250" b="1" spc="60" kern="0" dirty="0">
                <a:solidFill>
                  <a:srgbClr val="16181D"/>
                </a:solidFill>
                <a:latin typeface="Arial" pitchFamily="34" charset="0"/>
                <a:ea typeface="Arial" pitchFamily="34" charset="-122"/>
                <a:cs typeface="Arial" pitchFamily="34" charset="-120"/>
              </a:rPr>
              <a:t>DISBURSE</a:t>
            </a:r>
            <a:endParaRPr lang="en-US" sz="1250" dirty="0"/>
          </a:p>
        </p:txBody>
      </p:sp>
      <p:sp>
        <p:nvSpPr>
          <p:cNvPr id="27" name="Shape 24"/>
          <p:cNvSpPr/>
          <p:nvPr/>
        </p:nvSpPr>
        <p:spPr>
          <a:xfrm>
            <a:off x="5266944" y="2121408"/>
            <a:ext cx="1655064" cy="0"/>
          </a:xfrm>
          <a:prstGeom prst="line">
            <a:avLst/>
          </a:prstGeom>
          <a:noFill/>
          <a:ln w="9525">
            <a:solidFill>
              <a:srgbClr val="C4C9CF"/>
            </a:solidFill>
            <a:prstDash val="solid"/>
          </a:ln>
        </p:spPr>
      </p:sp>
      <p:sp>
        <p:nvSpPr>
          <p:cNvPr id="28" name="Text 25"/>
          <p:cNvSpPr txBox="1"/>
          <p:nvPr/>
        </p:nvSpPr>
        <p:spPr>
          <a:xfrm>
            <a:off x="5266944" y="2286000"/>
            <a:ext cx="1655064" cy="822960"/>
          </a:xfrm>
          <a:prstGeom prst="rect">
            <a:avLst/>
          </a:prstGeom>
          <a:noFill/>
          <a:ln/>
        </p:spPr>
        <p:txBody>
          <a:bodyPr wrap="square" lIns="0" tIns="0" rIns="0" bIns="0" rtlCol="0" anchor="t"/>
          <a:lstStyle/>
          <a:p>
            <a:pPr algn="l" indent="0" marL="0">
              <a:lnSpc>
                <a:spcPct val="118000"/>
              </a:lnSpc>
              <a:buNone/>
            </a:pPr>
            <a:r>
              <a:rPr lang="en-US" sz="1200" dirty="0">
                <a:solidFill>
                  <a:srgbClr val="16181D"/>
                </a:solidFill>
                <a:latin typeface="Arial" pitchFamily="34" charset="0"/>
                <a:ea typeface="Arial" pitchFamily="34" charset="-122"/>
                <a:cs typeface="Arial" pitchFamily="34" charset="-120"/>
              </a:rPr>
              <a:t>USDC sent to the borrower</a:t>
            </a:r>
            <a:endParaRPr lang="en-US" sz="1200" dirty="0"/>
          </a:p>
        </p:txBody>
      </p:sp>
      <p:sp>
        <p:nvSpPr>
          <p:cNvPr id="29" name="Text 26"/>
          <p:cNvSpPr txBox="1"/>
          <p:nvPr/>
        </p:nvSpPr>
        <p:spPr>
          <a:xfrm>
            <a:off x="5266944" y="3337560"/>
            <a:ext cx="1655064" cy="640080"/>
          </a:xfrm>
          <a:prstGeom prst="rect">
            <a:avLst/>
          </a:prstGeom>
          <a:noFill/>
          <a:ln/>
        </p:spPr>
        <p:txBody>
          <a:bodyPr wrap="square" lIns="0" tIns="0" rIns="0" bIns="0" rtlCol="0" anchor="t"/>
          <a:lstStyle/>
          <a:p>
            <a:pPr algn="l" indent="0" marL="0">
              <a:lnSpc>
                <a:spcPct val="125000"/>
              </a:lnSpc>
              <a:buNone/>
            </a:pPr>
            <a:r>
              <a:rPr lang="en-US" sz="850" dirty="0">
                <a:solidFill>
                  <a:srgbClr val="545A64"/>
                </a:solidFill>
                <a:latin typeface="Courier New" pitchFamily="34" charset="0"/>
                <a:ea typeface="Courier New" pitchFamily="34" charset="-122"/>
                <a:cs typeface="Courier New" pitchFamily="34" charset="-120"/>
              </a:rPr>
              <a:t>disburse() after the lead memo</a:t>
            </a:r>
            <a:endParaRPr lang="en-US" sz="850" dirty="0"/>
          </a:p>
        </p:txBody>
      </p:sp>
      <p:sp>
        <p:nvSpPr>
          <p:cNvPr id="30" name="Text 27"/>
          <p:cNvSpPr txBox="1"/>
          <p:nvPr/>
        </p:nvSpPr>
        <p:spPr>
          <a:xfrm>
            <a:off x="5266944" y="4370832"/>
            <a:ext cx="1655064" cy="182880"/>
          </a:xfrm>
          <a:prstGeom prst="rect">
            <a:avLst/>
          </a:prstGeom>
          <a:noFill/>
          <a:ln/>
        </p:spPr>
        <p:txBody>
          <a:bodyPr wrap="square" lIns="0" tIns="0" rIns="0" bIns="0" rtlCol="0" anchor="t"/>
          <a:lstStyle/>
          <a:p>
            <a:pPr indent="0" marL="0">
              <a:buNone/>
            </a:pPr>
            <a:r>
              <a:rPr lang="en-US" sz="850" b="1" spc="110" kern="0" dirty="0">
                <a:solidFill>
                  <a:srgbClr val="5A2BB3"/>
                </a:solidFill>
                <a:latin typeface="Arial" pitchFamily="34" charset="0"/>
                <a:ea typeface="Arial" pitchFamily="34" charset="-122"/>
                <a:cs typeface="Arial" pitchFamily="34" charset="-120"/>
              </a:rPr>
              <a:t>DYNAMIC AGENT WALLET</a:t>
            </a:r>
            <a:endParaRPr lang="en-US" sz="850" dirty="0"/>
          </a:p>
        </p:txBody>
      </p:sp>
      <p:sp>
        <p:nvSpPr>
          <p:cNvPr id="31" name="Shape 28"/>
          <p:cNvSpPr/>
          <p:nvPr/>
        </p:nvSpPr>
        <p:spPr>
          <a:xfrm>
            <a:off x="7146036" y="3154680"/>
            <a:ext cx="155448" cy="0"/>
          </a:xfrm>
          <a:prstGeom prst="line">
            <a:avLst/>
          </a:prstGeom>
          <a:noFill/>
          <a:ln w="12700">
            <a:solidFill>
              <a:srgbClr val="545A64"/>
            </a:solidFill>
            <a:prstDash val="solid"/>
            <a:tailEnd type="triangle"/>
          </a:ln>
        </p:spPr>
      </p:sp>
      <p:sp>
        <p:nvSpPr>
          <p:cNvPr id="32" name="Shape 29"/>
          <p:cNvSpPr/>
          <p:nvPr/>
        </p:nvSpPr>
        <p:spPr>
          <a:xfrm>
            <a:off x="7342632" y="1463040"/>
            <a:ext cx="2020824" cy="3383280"/>
          </a:xfrm>
          <a:prstGeom prst="rect">
            <a:avLst/>
          </a:prstGeom>
          <a:solidFill>
            <a:srgbClr val="FCFCFA"/>
          </a:solidFill>
          <a:ln w="9525">
            <a:solidFill>
              <a:srgbClr val="C4C9CF"/>
            </a:solidFill>
            <a:prstDash val="solid"/>
          </a:ln>
          <a:effectLst>
            <a:outerShdw sx="100000" sy="100000" kx="0" ky="0" algn="bl" rotWithShape="0" blurRad="127000" dist="12700" dir="5400000">
              <a:srgbClr val="16181D">
                <a:alpha val="16000"/>
              </a:srgbClr>
            </a:outerShdw>
          </a:effectLst>
        </p:spPr>
      </p:sp>
      <p:sp>
        <p:nvSpPr>
          <p:cNvPr id="33" name="Shape 30"/>
          <p:cNvSpPr/>
          <p:nvPr/>
        </p:nvSpPr>
        <p:spPr>
          <a:xfrm>
            <a:off x="7525512" y="1664208"/>
            <a:ext cx="274320" cy="274320"/>
          </a:xfrm>
          <a:prstGeom prst="ellipse">
            <a:avLst/>
          </a:prstGeom>
          <a:solidFill>
            <a:srgbClr val="5A2BB3"/>
          </a:solidFill>
          <a:ln w="12700">
            <a:solidFill>
              <a:srgbClr val="5A2BB3"/>
            </a:solidFill>
            <a:prstDash val="solid"/>
          </a:ln>
        </p:spPr>
      </p:sp>
      <p:sp>
        <p:nvSpPr>
          <p:cNvPr id="34" name="Text 31"/>
          <p:cNvSpPr txBox="1"/>
          <p:nvPr/>
        </p:nvSpPr>
        <p:spPr>
          <a:xfrm>
            <a:off x="7525512" y="1664208"/>
            <a:ext cx="274320" cy="274320"/>
          </a:xfrm>
          <a:prstGeom prst="rect">
            <a:avLst/>
          </a:prstGeom>
          <a:noFill/>
          <a:ln/>
        </p:spPr>
        <p:txBody>
          <a:bodyPr wrap="square" lIns="0" tIns="0" rIns="0" bIns="0" rtlCol="0" anchor="ctr"/>
          <a:lstStyle/>
          <a:p>
            <a:pPr algn="ctr" indent="0" marL="0">
              <a:buNone/>
            </a:pPr>
            <a:r>
              <a:rPr lang="en-US" sz="1000" b="1" dirty="0">
                <a:solidFill>
                  <a:srgbClr val="FCFCFA"/>
                </a:solidFill>
                <a:latin typeface="Arial" pitchFamily="34" charset="0"/>
                <a:ea typeface="Arial" pitchFamily="34" charset="-122"/>
                <a:cs typeface="Arial" pitchFamily="34" charset="-120"/>
              </a:rPr>
              <a:t>4</a:t>
            </a:r>
            <a:endParaRPr lang="en-US" sz="1000" dirty="0"/>
          </a:p>
        </p:txBody>
      </p:sp>
      <p:sp>
        <p:nvSpPr>
          <p:cNvPr id="35" name="Text 32"/>
          <p:cNvSpPr txBox="1"/>
          <p:nvPr/>
        </p:nvSpPr>
        <p:spPr>
          <a:xfrm>
            <a:off x="7872984" y="1682496"/>
            <a:ext cx="1335024" cy="256032"/>
          </a:xfrm>
          <a:prstGeom prst="rect">
            <a:avLst/>
          </a:prstGeom>
          <a:noFill/>
          <a:ln/>
        </p:spPr>
        <p:txBody>
          <a:bodyPr wrap="square" lIns="0" tIns="0" rIns="0" bIns="0" rtlCol="0" anchor="ctr"/>
          <a:lstStyle/>
          <a:p>
            <a:pPr indent="0" marL="0">
              <a:buNone/>
            </a:pPr>
            <a:r>
              <a:rPr lang="en-US" sz="1250" b="1" spc="60" kern="0" dirty="0">
                <a:solidFill>
                  <a:srgbClr val="16181D"/>
                </a:solidFill>
                <a:latin typeface="Arial" pitchFamily="34" charset="0"/>
                <a:ea typeface="Arial" pitchFamily="34" charset="-122"/>
                <a:cs typeface="Arial" pitchFamily="34" charset="-120"/>
              </a:rPr>
              <a:t>SERVICE</a:t>
            </a:r>
            <a:endParaRPr lang="en-US" sz="1250" dirty="0"/>
          </a:p>
        </p:txBody>
      </p:sp>
      <p:sp>
        <p:nvSpPr>
          <p:cNvPr id="36" name="Shape 33"/>
          <p:cNvSpPr/>
          <p:nvPr/>
        </p:nvSpPr>
        <p:spPr>
          <a:xfrm>
            <a:off x="7525512" y="2121408"/>
            <a:ext cx="1655064" cy="0"/>
          </a:xfrm>
          <a:prstGeom prst="line">
            <a:avLst/>
          </a:prstGeom>
          <a:noFill/>
          <a:ln w="9525">
            <a:solidFill>
              <a:srgbClr val="C4C9CF"/>
            </a:solidFill>
            <a:prstDash val="solid"/>
          </a:ln>
        </p:spPr>
      </p:sp>
      <p:sp>
        <p:nvSpPr>
          <p:cNvPr id="37" name="Text 34"/>
          <p:cNvSpPr txBox="1"/>
          <p:nvPr/>
        </p:nvSpPr>
        <p:spPr>
          <a:xfrm>
            <a:off x="7525512" y="2286000"/>
            <a:ext cx="1655064" cy="822960"/>
          </a:xfrm>
          <a:prstGeom prst="rect">
            <a:avLst/>
          </a:prstGeom>
          <a:noFill/>
          <a:ln/>
        </p:spPr>
        <p:txBody>
          <a:bodyPr wrap="square" lIns="0" tIns="0" rIns="0" bIns="0" rtlCol="0" anchor="t"/>
          <a:lstStyle/>
          <a:p>
            <a:pPr algn="l" indent="0" marL="0">
              <a:lnSpc>
                <a:spcPct val="118000"/>
              </a:lnSpc>
              <a:buNone/>
            </a:pPr>
            <a:r>
              <a:rPr lang="en-US" sz="1200" dirty="0">
                <a:solidFill>
                  <a:srgbClr val="16181D"/>
                </a:solidFill>
                <a:latin typeface="Arial" pitchFamily="34" charset="0"/>
                <a:ea typeface="Arial" pitchFamily="34" charset="-122"/>
                <a:cs typeface="Arial" pitchFamily="34" charset="-120"/>
              </a:rPr>
              <a:t>Fees collected and sold</a:t>
            </a:r>
            <a:endParaRPr lang="en-US" sz="1200" dirty="0"/>
          </a:p>
        </p:txBody>
      </p:sp>
      <p:sp>
        <p:nvSpPr>
          <p:cNvPr id="38" name="Text 35"/>
          <p:cNvSpPr txBox="1"/>
          <p:nvPr/>
        </p:nvSpPr>
        <p:spPr>
          <a:xfrm>
            <a:off x="7525512" y="3337560"/>
            <a:ext cx="1655064" cy="640080"/>
          </a:xfrm>
          <a:prstGeom prst="rect">
            <a:avLst/>
          </a:prstGeom>
          <a:noFill/>
          <a:ln/>
        </p:spPr>
        <p:txBody>
          <a:bodyPr wrap="square" lIns="0" tIns="0" rIns="0" bIns="0" rtlCol="0" anchor="t"/>
          <a:lstStyle/>
          <a:p>
            <a:pPr algn="l" indent="0" marL="0">
              <a:lnSpc>
                <a:spcPct val="125000"/>
              </a:lnSpc>
              <a:buNone/>
            </a:pPr>
            <a:r>
              <a:rPr lang="en-US" sz="850" dirty="0">
                <a:solidFill>
                  <a:srgbClr val="545A64"/>
                </a:solidFill>
                <a:latin typeface="Courier New" pitchFamily="34" charset="0"/>
                <a:ea typeface="Courier New" pitchFamily="34" charset="-122"/>
                <a:cs typeface="Courier New" pitchFamily="34" charset="-120"/>
              </a:rPr>
              <a:t>Uniswap Trading API · Flash TWAP</a:t>
            </a:r>
            <a:endParaRPr lang="en-US" sz="850" dirty="0"/>
          </a:p>
        </p:txBody>
      </p:sp>
      <p:sp>
        <p:nvSpPr>
          <p:cNvPr id="39" name="Text 36"/>
          <p:cNvSpPr txBox="1"/>
          <p:nvPr/>
        </p:nvSpPr>
        <p:spPr>
          <a:xfrm>
            <a:off x="7525512" y="4370832"/>
            <a:ext cx="1655064" cy="182880"/>
          </a:xfrm>
          <a:prstGeom prst="rect">
            <a:avLst/>
          </a:prstGeom>
          <a:noFill/>
          <a:ln/>
        </p:spPr>
        <p:txBody>
          <a:bodyPr wrap="square" lIns="0" tIns="0" rIns="0" bIns="0" rtlCol="0" anchor="t"/>
          <a:lstStyle/>
          <a:p>
            <a:pPr indent="0" marL="0">
              <a:buNone/>
            </a:pPr>
            <a:r>
              <a:rPr lang="en-US" sz="850" b="1" spc="110" kern="0" dirty="0">
                <a:solidFill>
                  <a:srgbClr val="5A2BB3"/>
                </a:solidFill>
                <a:latin typeface="Arial" pitchFamily="34" charset="0"/>
                <a:ea typeface="Arial" pitchFamily="34" charset="-122"/>
                <a:cs typeface="Arial" pitchFamily="34" charset="-120"/>
              </a:rPr>
              <a:t>KEEPER</a:t>
            </a:r>
            <a:endParaRPr lang="en-US" sz="850" dirty="0"/>
          </a:p>
        </p:txBody>
      </p:sp>
      <p:sp>
        <p:nvSpPr>
          <p:cNvPr id="40" name="Shape 37"/>
          <p:cNvSpPr/>
          <p:nvPr/>
        </p:nvSpPr>
        <p:spPr>
          <a:xfrm>
            <a:off x="9404604" y="3154680"/>
            <a:ext cx="155448" cy="0"/>
          </a:xfrm>
          <a:prstGeom prst="line">
            <a:avLst/>
          </a:prstGeom>
          <a:noFill/>
          <a:ln w="12700">
            <a:solidFill>
              <a:srgbClr val="545A64"/>
            </a:solidFill>
            <a:prstDash val="solid"/>
            <a:tailEnd type="triangle"/>
          </a:ln>
        </p:spPr>
      </p:sp>
      <p:sp>
        <p:nvSpPr>
          <p:cNvPr id="41" name="Shape 38"/>
          <p:cNvSpPr/>
          <p:nvPr/>
        </p:nvSpPr>
        <p:spPr>
          <a:xfrm>
            <a:off x="9601200" y="1463040"/>
            <a:ext cx="2020824" cy="3383280"/>
          </a:xfrm>
          <a:prstGeom prst="rect">
            <a:avLst/>
          </a:prstGeom>
          <a:solidFill>
            <a:srgbClr val="FCFCFA"/>
          </a:solidFill>
          <a:ln w="9525">
            <a:solidFill>
              <a:srgbClr val="C4C9CF"/>
            </a:solidFill>
            <a:prstDash val="solid"/>
          </a:ln>
          <a:effectLst>
            <a:outerShdw sx="100000" sy="100000" kx="0" ky="0" algn="bl" rotWithShape="0" blurRad="127000" dist="12700" dir="5400000">
              <a:srgbClr val="16181D">
                <a:alpha val="16000"/>
              </a:srgbClr>
            </a:outerShdw>
          </a:effectLst>
        </p:spPr>
      </p:sp>
      <p:sp>
        <p:nvSpPr>
          <p:cNvPr id="42" name="Shape 39"/>
          <p:cNvSpPr/>
          <p:nvPr/>
        </p:nvSpPr>
        <p:spPr>
          <a:xfrm>
            <a:off x="9784080" y="1664208"/>
            <a:ext cx="274320" cy="274320"/>
          </a:xfrm>
          <a:prstGeom prst="ellipse">
            <a:avLst/>
          </a:prstGeom>
          <a:solidFill>
            <a:srgbClr val="5A2BB3"/>
          </a:solidFill>
          <a:ln w="12700">
            <a:solidFill>
              <a:srgbClr val="5A2BB3"/>
            </a:solidFill>
            <a:prstDash val="solid"/>
          </a:ln>
        </p:spPr>
      </p:sp>
      <p:sp>
        <p:nvSpPr>
          <p:cNvPr id="43" name="Text 40"/>
          <p:cNvSpPr txBox="1"/>
          <p:nvPr/>
        </p:nvSpPr>
        <p:spPr>
          <a:xfrm>
            <a:off x="9784080" y="1664208"/>
            <a:ext cx="274320" cy="274320"/>
          </a:xfrm>
          <a:prstGeom prst="rect">
            <a:avLst/>
          </a:prstGeom>
          <a:noFill/>
          <a:ln/>
        </p:spPr>
        <p:txBody>
          <a:bodyPr wrap="square" lIns="0" tIns="0" rIns="0" bIns="0" rtlCol="0" anchor="ctr"/>
          <a:lstStyle/>
          <a:p>
            <a:pPr algn="ctr" indent="0" marL="0">
              <a:buNone/>
            </a:pPr>
            <a:r>
              <a:rPr lang="en-US" sz="1000" b="1" dirty="0">
                <a:solidFill>
                  <a:srgbClr val="FCFCFA"/>
                </a:solidFill>
                <a:latin typeface="Arial" pitchFamily="34" charset="0"/>
                <a:ea typeface="Arial" pitchFamily="34" charset="-122"/>
                <a:cs typeface="Arial" pitchFamily="34" charset="-120"/>
              </a:rPr>
              <a:t>5</a:t>
            </a:r>
            <a:endParaRPr lang="en-US" sz="1000" dirty="0"/>
          </a:p>
        </p:txBody>
      </p:sp>
      <p:sp>
        <p:nvSpPr>
          <p:cNvPr id="44" name="Text 41"/>
          <p:cNvSpPr txBox="1"/>
          <p:nvPr/>
        </p:nvSpPr>
        <p:spPr>
          <a:xfrm>
            <a:off x="10131552" y="1682496"/>
            <a:ext cx="1335024" cy="256032"/>
          </a:xfrm>
          <a:prstGeom prst="rect">
            <a:avLst/>
          </a:prstGeom>
          <a:noFill/>
          <a:ln/>
        </p:spPr>
        <p:txBody>
          <a:bodyPr wrap="square" lIns="0" tIns="0" rIns="0" bIns="0" rtlCol="0" anchor="ctr"/>
          <a:lstStyle/>
          <a:p>
            <a:pPr indent="0" marL="0">
              <a:buNone/>
            </a:pPr>
            <a:r>
              <a:rPr lang="en-US" sz="1250" b="1" spc="60" kern="0" dirty="0">
                <a:solidFill>
                  <a:srgbClr val="16181D"/>
                </a:solidFill>
                <a:latin typeface="Arial" pitchFamily="34" charset="0"/>
                <a:ea typeface="Arial" pitchFamily="34" charset="-122"/>
                <a:cs typeface="Arial" pitchFamily="34" charset="-120"/>
              </a:rPr>
              <a:t>RELEASE</a:t>
            </a:r>
            <a:endParaRPr lang="en-US" sz="1250" dirty="0"/>
          </a:p>
        </p:txBody>
      </p:sp>
      <p:sp>
        <p:nvSpPr>
          <p:cNvPr id="45" name="Shape 42"/>
          <p:cNvSpPr/>
          <p:nvPr/>
        </p:nvSpPr>
        <p:spPr>
          <a:xfrm>
            <a:off x="9784080" y="2121408"/>
            <a:ext cx="1655064" cy="0"/>
          </a:xfrm>
          <a:prstGeom prst="line">
            <a:avLst/>
          </a:prstGeom>
          <a:noFill/>
          <a:ln w="9525">
            <a:solidFill>
              <a:srgbClr val="C4C9CF"/>
            </a:solidFill>
            <a:prstDash val="solid"/>
          </a:ln>
        </p:spPr>
      </p:sp>
      <p:sp>
        <p:nvSpPr>
          <p:cNvPr id="46" name="Text 43"/>
          <p:cNvSpPr txBox="1"/>
          <p:nvPr/>
        </p:nvSpPr>
        <p:spPr>
          <a:xfrm>
            <a:off x="9784080" y="2286000"/>
            <a:ext cx="1655064" cy="822960"/>
          </a:xfrm>
          <a:prstGeom prst="rect">
            <a:avLst/>
          </a:prstGeom>
          <a:noFill/>
          <a:ln/>
        </p:spPr>
        <p:txBody>
          <a:bodyPr wrap="square" lIns="0" tIns="0" rIns="0" bIns="0" rtlCol="0" anchor="t"/>
          <a:lstStyle/>
          <a:p>
            <a:pPr algn="l" indent="0" marL="0">
              <a:lnSpc>
                <a:spcPct val="118000"/>
              </a:lnSpc>
              <a:buNone/>
            </a:pPr>
            <a:r>
              <a:rPr lang="en-US" sz="1200" dirty="0">
                <a:solidFill>
                  <a:srgbClr val="16181D"/>
                </a:solidFill>
                <a:latin typeface="Arial" pitchFamily="34" charset="0"/>
                <a:ea typeface="Arial" pitchFamily="34" charset="-122"/>
                <a:cs typeface="Arial" pitchFamily="34" charset="-120"/>
              </a:rPr>
              <a:t>Fee rights handed back</a:t>
            </a:r>
            <a:endParaRPr lang="en-US" sz="1200" dirty="0"/>
          </a:p>
        </p:txBody>
      </p:sp>
      <p:sp>
        <p:nvSpPr>
          <p:cNvPr id="47" name="Text 44"/>
          <p:cNvSpPr txBox="1"/>
          <p:nvPr/>
        </p:nvSpPr>
        <p:spPr>
          <a:xfrm>
            <a:off x="9784080" y="3337560"/>
            <a:ext cx="1655064" cy="640080"/>
          </a:xfrm>
          <a:prstGeom prst="rect">
            <a:avLst/>
          </a:prstGeom>
          <a:noFill/>
          <a:ln/>
        </p:spPr>
        <p:txBody>
          <a:bodyPr wrap="square" lIns="0" tIns="0" rIns="0" bIns="0" rtlCol="0" anchor="t"/>
          <a:lstStyle/>
          <a:p>
            <a:pPr algn="l" indent="0" marL="0">
              <a:lnSpc>
                <a:spcPct val="125000"/>
              </a:lnSpc>
              <a:buNone/>
            </a:pPr>
            <a:r>
              <a:rPr lang="en-US" sz="850" dirty="0">
                <a:solidFill>
                  <a:srgbClr val="545A64"/>
                </a:solidFill>
                <a:latin typeface="Courier New" pitchFamily="34" charset="0"/>
                <a:ea typeface="Courier New" pitchFamily="34" charset="-122"/>
                <a:cs typeface="Courier New" pitchFamily="34" charset="-120"/>
              </a:rPr>
              <a:t>release(), callable by anyone</a:t>
            </a:r>
            <a:endParaRPr lang="en-US" sz="850" dirty="0"/>
          </a:p>
        </p:txBody>
      </p:sp>
      <p:sp>
        <p:nvSpPr>
          <p:cNvPr id="48" name="Text 45"/>
          <p:cNvSpPr txBox="1"/>
          <p:nvPr/>
        </p:nvSpPr>
        <p:spPr>
          <a:xfrm>
            <a:off x="9784080" y="4370832"/>
            <a:ext cx="1655064" cy="182880"/>
          </a:xfrm>
          <a:prstGeom prst="rect">
            <a:avLst/>
          </a:prstGeom>
          <a:noFill/>
          <a:ln/>
        </p:spPr>
        <p:txBody>
          <a:bodyPr wrap="square" lIns="0" tIns="0" rIns="0" bIns="0" rtlCol="0" anchor="t"/>
          <a:lstStyle/>
          <a:p>
            <a:pPr indent="0" marL="0">
              <a:buNone/>
            </a:pPr>
            <a:r>
              <a:rPr lang="en-US" sz="850" b="1" spc="110" kern="0" dirty="0">
                <a:solidFill>
                  <a:srgbClr val="5A2BB3"/>
                </a:solidFill>
                <a:latin typeface="Arial" pitchFamily="34" charset="0"/>
                <a:ea typeface="Arial" pitchFamily="34" charset="-122"/>
                <a:cs typeface="Arial" pitchFamily="34" charset="-120"/>
              </a:rPr>
              <a:t>ANYONE</a:t>
            </a:r>
            <a:endParaRPr lang="en-US" sz="850" dirty="0"/>
          </a:p>
        </p:txBody>
      </p:sp>
      <p:sp>
        <p:nvSpPr>
          <p:cNvPr id="49" name="Shape 46"/>
          <p:cNvSpPr/>
          <p:nvPr/>
        </p:nvSpPr>
        <p:spPr>
          <a:xfrm>
            <a:off x="566928" y="4983480"/>
            <a:ext cx="11057839" cy="960120"/>
          </a:xfrm>
          <a:prstGeom prst="rect">
            <a:avLst/>
          </a:prstGeom>
          <a:solidFill>
            <a:srgbClr val="FCFCFA"/>
          </a:solidFill>
          <a:ln w="9525">
            <a:solidFill>
              <a:srgbClr val="C4C9CF"/>
            </a:solidFill>
            <a:prstDash val="solid"/>
          </a:ln>
        </p:spPr>
      </p:sp>
      <p:sp>
        <p:nvSpPr>
          <p:cNvPr id="50" name="Text 47"/>
          <p:cNvSpPr txBox="1"/>
          <p:nvPr/>
        </p:nvSpPr>
        <p:spPr>
          <a:xfrm>
            <a:off x="841248" y="5212080"/>
            <a:ext cx="4572000" cy="182880"/>
          </a:xfrm>
          <a:prstGeom prst="rect">
            <a:avLst/>
          </a:prstGeom>
          <a:noFill/>
          <a:ln/>
        </p:spPr>
        <p:txBody>
          <a:bodyPr wrap="square" lIns="0" tIns="0" rIns="0" bIns="0" rtlCol="0" anchor="t"/>
          <a:lstStyle/>
          <a:p>
            <a:pPr indent="0" marL="0">
              <a:buNone/>
            </a:pPr>
            <a:r>
              <a:rPr lang="en-US" sz="850" b="1" spc="110" kern="0" dirty="0">
                <a:solidFill>
                  <a:srgbClr val="16683B"/>
                </a:solidFill>
                <a:latin typeface="Arial" pitchFamily="34" charset="0"/>
                <a:ea typeface="Arial" pitchFamily="34" charset="-122"/>
                <a:cs typeface="Arial" pitchFamily="34" charset="-120"/>
              </a:rPr>
              <a:t>LOAN #1, GITLAWB — RAN END TO END</a:t>
            </a:r>
            <a:endParaRPr lang="en-US" sz="850" dirty="0"/>
          </a:p>
        </p:txBody>
      </p:sp>
      <p:sp>
        <p:nvSpPr>
          <p:cNvPr id="51" name="Text 48"/>
          <p:cNvSpPr txBox="1"/>
          <p:nvPr/>
        </p:nvSpPr>
        <p:spPr>
          <a:xfrm>
            <a:off x="841248" y="5468112"/>
            <a:ext cx="10509199" cy="365760"/>
          </a:xfrm>
          <a:prstGeom prst="rect">
            <a:avLst/>
          </a:prstGeom>
          <a:noFill/>
          <a:ln/>
        </p:spPr>
        <p:txBody>
          <a:bodyPr wrap="square" lIns="0" tIns="0" rIns="0" bIns="0" rtlCol="0" anchor="t"/>
          <a:lstStyle/>
          <a:p>
            <a:pPr algn="l" indent="0" marL="0">
              <a:lnSpc>
                <a:spcPct val="118000"/>
              </a:lnSpc>
              <a:buNone/>
            </a:pPr>
            <a:r>
              <a:rPr lang="en-US" sz="1150" dirty="0">
                <a:solidFill>
                  <a:srgbClr val="16181D"/>
                </a:solidFill>
                <a:latin typeface="Arial" pitchFamily="34" charset="0"/>
                <a:ea typeface="Arial" pitchFamily="34" charset="-122"/>
                <a:cs typeface="Arial" pitchFamily="34" charset="-120"/>
              </a:rPr>
              <a:t>237.38 USDC approved → 239.75 USDC disbursed → 0.166 WETH collected → swapped to 289.71 USDC → repaid → release() → ERC-8004 feedback.</a:t>
            </a:r>
            <a:endParaRPr lang="en-US" sz="1150" dirty="0"/>
          </a:p>
        </p:txBody>
      </p:sp>
      <p:sp>
        <p:nvSpPr>
          <p:cNvPr id="52" name="Text 49"/>
          <p:cNvSpPr txBox="1"/>
          <p:nvPr/>
        </p:nvSpPr>
        <p:spPr>
          <a:xfrm>
            <a:off x="566928" y="6355080"/>
            <a:ext cx="10143439" cy="274320"/>
          </a:xfrm>
          <a:prstGeom prst="rect">
            <a:avLst/>
          </a:prstGeom>
          <a:noFill/>
          <a:ln/>
        </p:spPr>
        <p:txBody>
          <a:bodyPr wrap="square" lIns="0" tIns="0" rIns="0" bIns="0" rtlCol="0" anchor="t"/>
          <a:lstStyle/>
          <a:p>
            <a:pPr indent="0" marL="0">
              <a:buNone/>
            </a:pPr>
            <a:r>
              <a:rPr lang="en-US" sz="850" dirty="0">
                <a:solidFill>
                  <a:srgbClr val="545A64"/>
                </a:solidFill>
                <a:latin typeface="Arial" pitchFamily="34" charset="0"/>
                <a:ea typeface="Arial" pitchFamily="34" charset="-122"/>
                <a:cs typeface="Arial" pitchFamily="34" charset="-120"/>
              </a:rPr>
              <a:t>Loan #1 ran on an Anvil fork of Base against the real GITLAWB pool: gadai-six.vercel.app/loans/1. Every step has a tx in the timeline.</a:t>
            </a:r>
            <a:endParaRPr lang="en-US" sz="850" dirty="0"/>
          </a:p>
        </p:txBody>
      </p:sp>
      <p:sp>
        <p:nvSpPr>
          <p:cNvPr id="53" name="Text 50"/>
          <p:cNvSpPr txBox="1"/>
          <p:nvPr/>
        </p:nvSpPr>
        <p:spPr>
          <a:xfrm>
            <a:off x="11076127" y="6355080"/>
            <a:ext cx="548640" cy="274320"/>
          </a:xfrm>
          <a:prstGeom prst="rect">
            <a:avLst/>
          </a:prstGeom>
          <a:noFill/>
          <a:ln/>
        </p:spPr>
        <p:txBody>
          <a:bodyPr wrap="square" lIns="0" tIns="0" rIns="0" bIns="0" rtlCol="0" anchor="t"/>
          <a:lstStyle/>
          <a:p>
            <a:pPr algn="r" indent="0" marL="0">
              <a:buNone/>
            </a:pPr>
            <a:r>
              <a:rPr lang="en-US" sz="900" dirty="0">
                <a:solidFill>
                  <a:srgbClr val="545A64"/>
                </a:solidFill>
                <a:latin typeface="Courier New" pitchFamily="34" charset="0"/>
                <a:ea typeface="Courier New" pitchFamily="34" charset="-122"/>
                <a:cs typeface="Courier New" pitchFamily="34" charset="-120"/>
              </a:rPr>
              <a:t>04</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E5E8E3"/>
        </a:solidFill>
      </p:bgPr>
    </p:bg>
    <p:spTree>
      <p:nvGrpSpPr>
        <p:cNvPr id="1" name=""/>
        <p:cNvGrpSpPr/>
        <p:nvPr/>
      </p:nvGrpSpPr>
      <p:grpSpPr>
        <a:xfrm>
          <a:off x="0" y="0"/>
          <a:ext cx="0" cy="0"/>
          <a:chOff x="0" y="0"/>
          <a:chExt cx="0" cy="0"/>
        </a:xfrm>
      </p:grpSpPr>
      <p:sp>
        <p:nvSpPr>
          <p:cNvPr id="3" name="Text 0"/>
          <p:cNvSpPr txBox="1"/>
          <p:nvPr/>
        </p:nvSpPr>
        <p:spPr>
          <a:xfrm>
            <a:off x="566928" y="402336"/>
            <a:ext cx="11057839" cy="182880"/>
          </a:xfrm>
          <a:prstGeom prst="rect">
            <a:avLst/>
          </a:prstGeom>
          <a:noFill/>
          <a:ln/>
        </p:spPr>
        <p:txBody>
          <a:bodyPr wrap="square" lIns="0" tIns="0" rIns="0" bIns="0" rtlCol="0" anchor="t"/>
          <a:lstStyle/>
          <a:p>
            <a:pPr indent="0" marL="0">
              <a:buNone/>
            </a:pPr>
            <a:r>
              <a:rPr lang="en-US" sz="850" b="1" spc="110" kern="0" dirty="0">
                <a:solidFill>
                  <a:srgbClr val="545A64"/>
                </a:solidFill>
                <a:latin typeface="Arial" pitchFamily="34" charset="0"/>
                <a:ea typeface="Arial" pitchFamily="34" charset="-122"/>
                <a:cs typeface="Arial" pitchFamily="34" charset="-120"/>
              </a:rPr>
              <a:t>UNDERWRITING</a:t>
            </a:r>
            <a:endParaRPr lang="en-US" sz="850" dirty="0"/>
          </a:p>
        </p:txBody>
      </p:sp>
      <p:sp>
        <p:nvSpPr>
          <p:cNvPr id="4" name="Text 1"/>
          <p:cNvSpPr txBox="1"/>
          <p:nvPr/>
        </p:nvSpPr>
        <p:spPr>
          <a:xfrm>
            <a:off x="566928" y="621792"/>
            <a:ext cx="11057839" cy="566928"/>
          </a:xfrm>
          <a:prstGeom prst="rect">
            <a:avLst/>
          </a:prstGeom>
          <a:noFill/>
          <a:ln/>
        </p:spPr>
        <p:txBody>
          <a:bodyPr wrap="square" lIns="0" tIns="0" rIns="0" bIns="0" rtlCol="0" anchor="t"/>
          <a:lstStyle/>
          <a:p>
            <a:pPr indent="0" marL="0">
              <a:buNone/>
            </a:pPr>
            <a:r>
              <a:rPr lang="en-US" sz="2700" b="1" spc="-30" kern="0" dirty="0">
                <a:solidFill>
                  <a:srgbClr val="16181D"/>
                </a:solidFill>
                <a:latin typeface="Arial" pitchFamily="34" charset="0"/>
                <a:ea typeface="Arial" pitchFamily="34" charset="-122"/>
                <a:cs typeface="Arial" pitchFamily="34" charset="-120"/>
              </a:rPr>
              <a:t>The math decides. Models may only lower it.</a:t>
            </a:r>
            <a:endParaRPr lang="en-US" sz="2700" dirty="0"/>
          </a:p>
        </p:txBody>
      </p:sp>
      <p:sp>
        <p:nvSpPr>
          <p:cNvPr id="5" name="Shape 2"/>
          <p:cNvSpPr/>
          <p:nvPr/>
        </p:nvSpPr>
        <p:spPr>
          <a:xfrm>
            <a:off x="566928" y="1371600"/>
            <a:ext cx="5760720" cy="4343400"/>
          </a:xfrm>
          <a:prstGeom prst="rect">
            <a:avLst/>
          </a:prstGeom>
          <a:solidFill>
            <a:srgbClr val="FCFCFA"/>
          </a:solidFill>
          <a:ln w="9525">
            <a:solidFill>
              <a:srgbClr val="C4C9CF"/>
            </a:solidFill>
            <a:prstDash val="solid"/>
          </a:ln>
          <a:effectLst>
            <a:outerShdw sx="100000" sy="100000" kx="0" ky="0" algn="bl" rotWithShape="0" blurRad="127000" dist="12700" dir="5400000">
              <a:srgbClr val="16181D">
                <a:alpha val="16000"/>
              </a:srgbClr>
            </a:outerShdw>
          </a:effectLst>
        </p:spPr>
      </p:sp>
      <p:sp>
        <p:nvSpPr>
          <p:cNvPr id="6" name="Text 3"/>
          <p:cNvSpPr txBox="1"/>
          <p:nvPr/>
        </p:nvSpPr>
        <p:spPr>
          <a:xfrm>
            <a:off x="841248" y="1664208"/>
            <a:ext cx="5212080" cy="182880"/>
          </a:xfrm>
          <a:prstGeom prst="rect">
            <a:avLst/>
          </a:prstGeom>
          <a:noFill/>
          <a:ln/>
        </p:spPr>
        <p:txBody>
          <a:bodyPr wrap="square" lIns="0" tIns="0" rIns="0" bIns="0" rtlCol="0" anchor="t"/>
          <a:lstStyle/>
          <a:p>
            <a:pPr indent="0" marL="0">
              <a:buNone/>
            </a:pPr>
            <a:r>
              <a:rPr lang="en-US" sz="850" b="1" spc="110" kern="0" dirty="0">
                <a:solidFill>
                  <a:srgbClr val="545A64"/>
                </a:solidFill>
                <a:latin typeface="Arial" pitchFamily="34" charset="0"/>
                <a:ea typeface="Arial" pitchFamily="34" charset="-122"/>
                <a:cs typeface="Arial" pitchFamily="34" charset="-120"/>
              </a:rPr>
              <a:t>DETERMINISTIC ENGINE</a:t>
            </a:r>
            <a:endParaRPr lang="en-US" sz="850" dirty="0"/>
          </a:p>
        </p:txBody>
      </p:sp>
      <p:sp>
        <p:nvSpPr>
          <p:cNvPr id="7" name="Shape 4"/>
          <p:cNvSpPr/>
          <p:nvPr/>
        </p:nvSpPr>
        <p:spPr>
          <a:xfrm>
            <a:off x="841248" y="1938528"/>
            <a:ext cx="5212080" cy="1874520"/>
          </a:xfrm>
          <a:prstGeom prst="rect">
            <a:avLst/>
          </a:prstGeom>
          <a:solidFill>
            <a:srgbClr val="F4F5F2"/>
          </a:solidFill>
          <a:ln w="9525">
            <a:solidFill>
              <a:srgbClr val="C4C9CF"/>
            </a:solidFill>
            <a:prstDash val="solid"/>
          </a:ln>
        </p:spPr>
      </p:sp>
      <p:sp>
        <p:nvSpPr>
          <p:cNvPr id="8" name="Text 5"/>
          <p:cNvSpPr txBox="1"/>
          <p:nvPr/>
        </p:nvSpPr>
        <p:spPr>
          <a:xfrm>
            <a:off x="1024128" y="2148840"/>
            <a:ext cx="4846320" cy="1554480"/>
          </a:xfrm>
          <a:prstGeom prst="rect">
            <a:avLst/>
          </a:prstGeom>
          <a:noFill/>
          <a:ln/>
        </p:spPr>
        <p:txBody>
          <a:bodyPr wrap="square" lIns="0" tIns="0" rIns="0" bIns="0" rtlCol="0" anchor="t"/>
          <a:lstStyle/>
          <a:p>
            <a:pPr algn="l" indent="0" marL="0">
              <a:lnSpc>
                <a:spcPct val="145000"/>
              </a:lnSpc>
              <a:buNone/>
            </a:pPr>
            <a:r>
              <a:rPr lang="en-US" sz="1000" dirty="0">
                <a:solidFill>
                  <a:srgbClr val="16181D"/>
                </a:solidFill>
                <a:latin typeface="Courier New" pitchFamily="34" charset="0"/>
                <a:ea typeface="Courier New" pitchFamily="34" charset="-122"/>
                <a:cs typeface="Courier New" pitchFamily="34" charset="-120"/>
              </a:rPr>
              <a:t>rate  = min(r7, r30, rOwn) · slope haircut</a:t>
            </a:r>
            <a:endParaRPr lang="en-US" sz="1000" dirty="0"/>
          </a:p>
          <a:p>
            <a:pPr algn="l" indent="0" marL="0">
              <a:lnSpc>
                <a:spcPct val="145000"/>
              </a:lnSpc>
              <a:buNone/>
            </a:pPr>
            <a:r>
              <a:rPr lang="en-US" sz="1000" dirty="0">
                <a:solidFill>
                  <a:srgbClr val="16181D"/>
                </a:solidFill>
                <a:latin typeface="Courier New" pitchFamily="34" charset="0"/>
                <a:ea typeface="Courier New" pitchFamily="34" charset="-122"/>
                <a:cs typeface="Courier New" pitchFamily="34" charset="-120"/>
              </a:rPr>
              <a:t>usd/d = rate × ethUsd × beneficiary share</a:t>
            </a:r>
            <a:endParaRPr lang="en-US" sz="1000" dirty="0"/>
          </a:p>
          <a:p>
            <a:pPr algn="l" indent="0" marL="0">
              <a:lnSpc>
                <a:spcPct val="145000"/>
              </a:lnSpc>
              <a:buNone/>
            </a:pPr>
            <a:r>
              <a:rPr lang="en-US" sz="1000" dirty="0">
                <a:solidFill>
                  <a:srgbClr val="16181D"/>
                </a:solidFill>
                <a:latin typeface="Courier New" pitchFamily="34" charset="0"/>
                <a:ea typeface="Courier New" pitchFamily="34" charset="-122"/>
                <a:cs typeface="Courier New" pitchFamily="34" charset="-120"/>
              </a:rPr>
              <a:t>princ = min(usd/d × term, DESK_MAX = $250)</a:t>
            </a:r>
            <a:endParaRPr lang="en-US" sz="1000" dirty="0"/>
          </a:p>
          <a:p>
            <a:pPr algn="l" indent="0" marL="0">
              <a:lnSpc>
                <a:spcPct val="145000"/>
              </a:lnSpc>
              <a:buNone/>
            </a:pPr>
            <a:r>
              <a:rPr lang="en-US" sz="1000" dirty="0">
                <a:solidFill>
                  <a:srgbClr val="16181D"/>
                </a:solidFill>
                <a:latin typeface="Courier New" pitchFamily="34" charset="0"/>
                <a:ea typeface="Courier New" pitchFamily="34" charset="-122"/>
                <a:cs typeface="Courier New" pitchFamily="34" charset="-120"/>
              </a:rPr>
              <a:t>floor = tick-aligned note price</a:t>
            </a:r>
            <a:endParaRPr lang="en-US" sz="1000" dirty="0"/>
          </a:p>
        </p:txBody>
      </p:sp>
      <p:sp>
        <p:nvSpPr>
          <p:cNvPr id="9" name="Text 6"/>
          <p:cNvSpPr txBox="1"/>
          <p:nvPr/>
        </p:nvSpPr>
        <p:spPr>
          <a:xfrm>
            <a:off x="841248" y="4069080"/>
            <a:ext cx="5212080" cy="1188720"/>
          </a:xfrm>
          <a:prstGeom prst="rect">
            <a:avLst/>
          </a:prstGeom>
          <a:noFill/>
          <a:ln/>
        </p:spPr>
        <p:txBody>
          <a:bodyPr wrap="square" lIns="0" tIns="0" rIns="0" bIns="0" rtlCol="0" anchor="t"/>
          <a:lstStyle/>
          <a:p>
            <a:pPr algn="l" indent="0" marL="0">
              <a:lnSpc>
                <a:spcPct val="118000"/>
              </a:lnSpc>
              <a:buNone/>
            </a:pPr>
            <a:r>
              <a:rPr lang="en-US" sz="1200" dirty="0">
                <a:solidFill>
                  <a:srgbClr val="16181D"/>
                </a:solidFill>
                <a:latin typeface="Arial" pitchFamily="34" charset="0"/>
                <a:ea typeface="Arial" pitchFamily="34" charset="-122"/>
                <a:cs typeface="Arial" pitchFamily="34" charset="-120"/>
              </a:rPr>
              <a:t>rOwn is (claimed + claimable) ÷ history age, so a borrower cannot inflate its rate by choosing when to click claim. A memo that breaks the cap is a parse failure: 502, and no loan is created.</a:t>
            </a:r>
            <a:endParaRPr lang="en-US" sz="1200" dirty="0"/>
          </a:p>
        </p:txBody>
      </p:sp>
      <p:sp>
        <p:nvSpPr>
          <p:cNvPr id="10" name="Shape 7"/>
          <p:cNvSpPr/>
          <p:nvPr/>
        </p:nvSpPr>
        <p:spPr>
          <a:xfrm>
            <a:off x="841248" y="5193792"/>
            <a:ext cx="5212080" cy="0"/>
          </a:xfrm>
          <a:prstGeom prst="line">
            <a:avLst/>
          </a:prstGeom>
          <a:noFill/>
          <a:ln w="9525">
            <a:solidFill>
              <a:srgbClr val="C4C9CF"/>
            </a:solidFill>
            <a:prstDash val="solid"/>
          </a:ln>
        </p:spPr>
      </p:sp>
      <p:sp>
        <p:nvSpPr>
          <p:cNvPr id="11" name="Text 8"/>
          <p:cNvSpPr txBox="1"/>
          <p:nvPr/>
        </p:nvSpPr>
        <p:spPr>
          <a:xfrm>
            <a:off x="841248" y="5321808"/>
            <a:ext cx="5212080" cy="274320"/>
          </a:xfrm>
          <a:prstGeom prst="rect">
            <a:avLst/>
          </a:prstGeom>
          <a:noFill/>
          <a:ln/>
        </p:spPr>
        <p:txBody>
          <a:bodyPr wrap="square" lIns="0" tIns="0" rIns="0" bIns="0" rtlCol="0" anchor="t"/>
          <a:lstStyle/>
          <a:p>
            <a:pPr algn="l" indent="0" marL="0">
              <a:lnSpc>
                <a:spcPct val="125000"/>
              </a:lnSpc>
              <a:buNone/>
            </a:pPr>
            <a:r>
              <a:rPr lang="en-US" sz="850" dirty="0">
                <a:solidFill>
                  <a:srgbClr val="545A64"/>
                </a:solidFill>
                <a:latin typeface="Courier New" pitchFamily="34" charset="0"/>
                <a:ea typeface="Courier New" pitchFamily="34" charset="-122"/>
                <a:cs typeface="Courier New" pitchFamily="34" charset="-120"/>
              </a:rPr>
              <a:t>every quote publishes the formula it was priced with</a:t>
            </a:r>
            <a:endParaRPr lang="en-US" sz="850" dirty="0"/>
          </a:p>
        </p:txBody>
      </p:sp>
      <p:sp>
        <p:nvSpPr>
          <p:cNvPr id="12" name="Shape 9"/>
          <p:cNvSpPr/>
          <p:nvPr/>
        </p:nvSpPr>
        <p:spPr>
          <a:xfrm>
            <a:off x="6601968" y="1371600"/>
            <a:ext cx="5022799" cy="2057400"/>
          </a:xfrm>
          <a:prstGeom prst="rect">
            <a:avLst/>
          </a:prstGeom>
          <a:solidFill>
            <a:srgbClr val="FCFCFA"/>
          </a:solidFill>
          <a:ln w="9525">
            <a:solidFill>
              <a:srgbClr val="C4C9CF"/>
            </a:solidFill>
            <a:prstDash val="solid"/>
          </a:ln>
          <a:effectLst>
            <a:outerShdw sx="100000" sy="100000" kx="0" ky="0" algn="bl" rotWithShape="0" blurRad="127000" dist="12700" dir="5400000">
              <a:srgbClr val="16181D">
                <a:alpha val="16000"/>
              </a:srgbClr>
            </a:outerShdw>
          </a:effectLst>
        </p:spPr>
      </p:sp>
      <p:sp>
        <p:nvSpPr>
          <p:cNvPr id="13" name="Text 10"/>
          <p:cNvSpPr txBox="1"/>
          <p:nvPr/>
        </p:nvSpPr>
        <p:spPr>
          <a:xfrm>
            <a:off x="6876288" y="1645920"/>
            <a:ext cx="4474159" cy="182880"/>
          </a:xfrm>
          <a:prstGeom prst="rect">
            <a:avLst/>
          </a:prstGeom>
          <a:noFill/>
          <a:ln/>
        </p:spPr>
        <p:txBody>
          <a:bodyPr wrap="square" lIns="0" tIns="0" rIns="0" bIns="0" rtlCol="0" anchor="t"/>
          <a:lstStyle/>
          <a:p>
            <a:pPr indent="0" marL="0">
              <a:buNone/>
            </a:pPr>
            <a:r>
              <a:rPr lang="en-US" sz="850" b="1" spc="110" kern="0" dirty="0">
                <a:solidFill>
                  <a:srgbClr val="545A64"/>
                </a:solidFill>
                <a:latin typeface="Arial" pitchFamily="34" charset="0"/>
                <a:ea typeface="Arial" pitchFamily="34" charset="-122"/>
                <a:cs typeface="Arial" pitchFamily="34" charset="-120"/>
              </a:rPr>
              <a:t>THREE UNDERWRITER PERSONAS</a:t>
            </a:r>
            <a:endParaRPr lang="en-US" sz="850" dirty="0"/>
          </a:p>
        </p:txBody>
      </p:sp>
      <p:sp>
        <p:nvSpPr>
          <p:cNvPr id="14" name="Shape 11"/>
          <p:cNvSpPr/>
          <p:nvPr/>
        </p:nvSpPr>
        <p:spPr>
          <a:xfrm>
            <a:off x="6876288" y="1938528"/>
            <a:ext cx="1363370" cy="777240"/>
          </a:xfrm>
          <a:prstGeom prst="rect">
            <a:avLst/>
          </a:prstGeom>
          <a:solidFill>
            <a:srgbClr val="FCFCFA"/>
          </a:solidFill>
          <a:ln w="9525">
            <a:solidFill>
              <a:srgbClr val="C4C9CF"/>
            </a:solidFill>
            <a:prstDash val="solid"/>
          </a:ln>
        </p:spPr>
      </p:sp>
      <p:sp>
        <p:nvSpPr>
          <p:cNvPr id="15" name="Text 12"/>
          <p:cNvSpPr txBox="1"/>
          <p:nvPr/>
        </p:nvSpPr>
        <p:spPr>
          <a:xfrm>
            <a:off x="7004304" y="2048256"/>
            <a:ext cx="1107338" cy="237744"/>
          </a:xfrm>
          <a:prstGeom prst="rect">
            <a:avLst/>
          </a:prstGeom>
          <a:noFill/>
          <a:ln/>
        </p:spPr>
        <p:txBody>
          <a:bodyPr wrap="square" lIns="0" tIns="0" rIns="0" bIns="0" rtlCol="0" anchor="ctr"/>
          <a:lstStyle/>
          <a:p>
            <a:pPr indent="0" marL="0">
              <a:buNone/>
            </a:pPr>
            <a:r>
              <a:rPr lang="en-US" sz="1150" b="1" dirty="0">
                <a:solidFill>
                  <a:srgbClr val="5A2BB3"/>
                </a:solidFill>
                <a:latin typeface="Arial" pitchFamily="34" charset="0"/>
                <a:ea typeface="Arial" pitchFamily="34" charset="-122"/>
                <a:cs typeface="Arial" pitchFamily="34" charset="-120"/>
              </a:rPr>
              <a:t>LEAD</a:t>
            </a:r>
            <a:endParaRPr lang="en-US" sz="1150" dirty="0"/>
          </a:p>
        </p:txBody>
      </p:sp>
      <p:sp>
        <p:nvSpPr>
          <p:cNvPr id="16" name="Text 13"/>
          <p:cNvSpPr txBox="1"/>
          <p:nvPr/>
        </p:nvSpPr>
        <p:spPr>
          <a:xfrm>
            <a:off x="7004304" y="2322576"/>
            <a:ext cx="1107338" cy="219456"/>
          </a:xfrm>
          <a:prstGeom prst="rect">
            <a:avLst/>
          </a:prstGeom>
          <a:noFill/>
          <a:ln/>
        </p:spPr>
        <p:txBody>
          <a:bodyPr wrap="square" lIns="0" tIns="0" rIns="0" bIns="0" rtlCol="0" anchor="t"/>
          <a:lstStyle/>
          <a:p>
            <a:pPr algn="l" indent="0" marL="0">
              <a:lnSpc>
                <a:spcPct val="125000"/>
              </a:lnSpc>
              <a:buNone/>
            </a:pPr>
            <a:r>
              <a:rPr lang="en-US" sz="850" dirty="0">
                <a:solidFill>
                  <a:srgbClr val="545A64"/>
                </a:solidFill>
                <a:latin typeface="Courier New" pitchFamily="34" charset="0"/>
                <a:ea typeface="Courier New" pitchFamily="34" charset="-122"/>
                <a:cs typeface="Courier New" pitchFamily="34" charset="-120"/>
              </a:rPr>
              <a:t>binding</a:t>
            </a:r>
            <a:endParaRPr lang="en-US" sz="850" dirty="0"/>
          </a:p>
        </p:txBody>
      </p:sp>
      <p:sp>
        <p:nvSpPr>
          <p:cNvPr id="17" name="Shape 14"/>
          <p:cNvSpPr/>
          <p:nvPr/>
        </p:nvSpPr>
        <p:spPr>
          <a:xfrm>
            <a:off x="8367674" y="1938528"/>
            <a:ext cx="1363370" cy="777240"/>
          </a:xfrm>
          <a:prstGeom prst="rect">
            <a:avLst/>
          </a:prstGeom>
          <a:solidFill>
            <a:srgbClr val="FCFCFA"/>
          </a:solidFill>
          <a:ln w="9525">
            <a:solidFill>
              <a:srgbClr val="C4C9CF"/>
            </a:solidFill>
            <a:prstDash val="solid"/>
          </a:ln>
        </p:spPr>
      </p:sp>
      <p:sp>
        <p:nvSpPr>
          <p:cNvPr id="18" name="Text 15"/>
          <p:cNvSpPr txBox="1"/>
          <p:nvPr/>
        </p:nvSpPr>
        <p:spPr>
          <a:xfrm>
            <a:off x="8495690" y="2048256"/>
            <a:ext cx="1107338" cy="237744"/>
          </a:xfrm>
          <a:prstGeom prst="rect">
            <a:avLst/>
          </a:prstGeom>
          <a:noFill/>
          <a:ln/>
        </p:spPr>
        <p:txBody>
          <a:bodyPr wrap="square" lIns="0" tIns="0" rIns="0" bIns="0" rtlCol="0" anchor="ctr"/>
          <a:lstStyle/>
          <a:p>
            <a:pPr indent="0" marL="0">
              <a:buNone/>
            </a:pPr>
            <a:r>
              <a:rPr lang="en-US" sz="1150" b="1" dirty="0">
                <a:solidFill>
                  <a:srgbClr val="545A64"/>
                </a:solidFill>
                <a:latin typeface="Arial" pitchFamily="34" charset="0"/>
                <a:ea typeface="Arial" pitchFamily="34" charset="-122"/>
                <a:cs typeface="Arial" pitchFamily="34" charset="-120"/>
              </a:rPr>
              <a:t>SECOND</a:t>
            </a:r>
            <a:endParaRPr lang="en-US" sz="1150" dirty="0"/>
          </a:p>
        </p:txBody>
      </p:sp>
      <p:sp>
        <p:nvSpPr>
          <p:cNvPr id="19" name="Text 16"/>
          <p:cNvSpPr txBox="1"/>
          <p:nvPr/>
        </p:nvSpPr>
        <p:spPr>
          <a:xfrm>
            <a:off x="8495690" y="2322576"/>
            <a:ext cx="1107338" cy="219456"/>
          </a:xfrm>
          <a:prstGeom prst="rect">
            <a:avLst/>
          </a:prstGeom>
          <a:noFill/>
          <a:ln/>
        </p:spPr>
        <p:txBody>
          <a:bodyPr wrap="square" lIns="0" tIns="0" rIns="0" bIns="0" rtlCol="0" anchor="t"/>
          <a:lstStyle/>
          <a:p>
            <a:pPr algn="l" indent="0" marL="0">
              <a:lnSpc>
                <a:spcPct val="125000"/>
              </a:lnSpc>
              <a:buNone/>
            </a:pPr>
            <a:r>
              <a:rPr lang="en-US" sz="850" dirty="0">
                <a:solidFill>
                  <a:srgbClr val="545A64"/>
                </a:solidFill>
                <a:latin typeface="Courier New" pitchFamily="34" charset="0"/>
                <a:ea typeface="Courier New" pitchFamily="34" charset="-122"/>
                <a:cs typeface="Courier New" pitchFamily="34" charset="-120"/>
              </a:rPr>
              <a:t>advisory</a:t>
            </a:r>
            <a:endParaRPr lang="en-US" sz="850" dirty="0"/>
          </a:p>
        </p:txBody>
      </p:sp>
      <p:sp>
        <p:nvSpPr>
          <p:cNvPr id="20" name="Shape 17"/>
          <p:cNvSpPr/>
          <p:nvPr/>
        </p:nvSpPr>
        <p:spPr>
          <a:xfrm>
            <a:off x="9859061" y="1938528"/>
            <a:ext cx="1363370" cy="777240"/>
          </a:xfrm>
          <a:prstGeom prst="rect">
            <a:avLst/>
          </a:prstGeom>
          <a:solidFill>
            <a:srgbClr val="FCFCFA"/>
          </a:solidFill>
          <a:ln w="9525">
            <a:solidFill>
              <a:srgbClr val="C4C9CF"/>
            </a:solidFill>
            <a:prstDash val="solid"/>
          </a:ln>
        </p:spPr>
      </p:sp>
      <p:sp>
        <p:nvSpPr>
          <p:cNvPr id="21" name="Text 18"/>
          <p:cNvSpPr txBox="1"/>
          <p:nvPr/>
        </p:nvSpPr>
        <p:spPr>
          <a:xfrm>
            <a:off x="9987077" y="2048256"/>
            <a:ext cx="1107338" cy="237744"/>
          </a:xfrm>
          <a:prstGeom prst="rect">
            <a:avLst/>
          </a:prstGeom>
          <a:noFill/>
          <a:ln/>
        </p:spPr>
        <p:txBody>
          <a:bodyPr wrap="square" lIns="0" tIns="0" rIns="0" bIns="0" rtlCol="0" anchor="ctr"/>
          <a:lstStyle/>
          <a:p>
            <a:pPr indent="0" marL="0">
              <a:buNone/>
            </a:pPr>
            <a:r>
              <a:rPr lang="en-US" sz="1150" b="1" dirty="0">
                <a:solidFill>
                  <a:srgbClr val="545A64"/>
                </a:solidFill>
                <a:latin typeface="Arial" pitchFamily="34" charset="0"/>
                <a:ea typeface="Arial" pitchFamily="34" charset="-122"/>
                <a:cs typeface="Arial" pitchFamily="34" charset="-120"/>
              </a:rPr>
              <a:t>THIRD</a:t>
            </a:r>
            <a:endParaRPr lang="en-US" sz="1150" dirty="0"/>
          </a:p>
        </p:txBody>
      </p:sp>
      <p:sp>
        <p:nvSpPr>
          <p:cNvPr id="22" name="Text 19"/>
          <p:cNvSpPr txBox="1"/>
          <p:nvPr/>
        </p:nvSpPr>
        <p:spPr>
          <a:xfrm>
            <a:off x="9987077" y="2322576"/>
            <a:ext cx="1107338" cy="219456"/>
          </a:xfrm>
          <a:prstGeom prst="rect">
            <a:avLst/>
          </a:prstGeom>
          <a:noFill/>
          <a:ln/>
        </p:spPr>
        <p:txBody>
          <a:bodyPr wrap="square" lIns="0" tIns="0" rIns="0" bIns="0" rtlCol="0" anchor="t"/>
          <a:lstStyle/>
          <a:p>
            <a:pPr algn="l" indent="0" marL="0">
              <a:lnSpc>
                <a:spcPct val="125000"/>
              </a:lnSpc>
              <a:buNone/>
            </a:pPr>
            <a:r>
              <a:rPr lang="en-US" sz="850" dirty="0">
                <a:solidFill>
                  <a:srgbClr val="545A64"/>
                </a:solidFill>
                <a:latin typeface="Courier New" pitchFamily="34" charset="0"/>
                <a:ea typeface="Courier New" pitchFamily="34" charset="-122"/>
                <a:cs typeface="Courier New" pitchFamily="34" charset="-120"/>
              </a:rPr>
              <a:t>advisory</a:t>
            </a:r>
            <a:endParaRPr lang="en-US" sz="850" dirty="0"/>
          </a:p>
        </p:txBody>
      </p:sp>
      <p:sp>
        <p:nvSpPr>
          <p:cNvPr id="23" name="Text 20"/>
          <p:cNvSpPr txBox="1"/>
          <p:nvPr/>
        </p:nvSpPr>
        <p:spPr>
          <a:xfrm>
            <a:off x="6876288" y="2852928"/>
            <a:ext cx="4474159" cy="457200"/>
          </a:xfrm>
          <a:prstGeom prst="rect">
            <a:avLst/>
          </a:prstGeom>
          <a:noFill/>
          <a:ln/>
        </p:spPr>
        <p:txBody>
          <a:bodyPr wrap="square" lIns="0" tIns="0" rIns="0" bIns="0" rtlCol="0" anchor="t"/>
          <a:lstStyle/>
          <a:p>
            <a:pPr algn="l" indent="0" marL="0">
              <a:lnSpc>
                <a:spcPct val="118000"/>
              </a:lnSpc>
              <a:buNone/>
            </a:pPr>
            <a:r>
              <a:rPr lang="en-US" sz="1050" dirty="0">
                <a:solidFill>
                  <a:srgbClr val="545A64"/>
                </a:solidFill>
                <a:latin typeface="Arial" pitchFamily="34" charset="0"/>
                <a:ea typeface="Arial" pitchFamily="34" charset="-122"/>
                <a:cs typeface="Arial" pitchFamily="34" charset="-120"/>
              </a:rPr>
              <a:t>Each on its own Bankr LLM Gateway model. An LLM can decline or lower — never raise.</a:t>
            </a:r>
            <a:endParaRPr lang="en-US" sz="1050" dirty="0"/>
          </a:p>
        </p:txBody>
      </p:sp>
      <p:sp>
        <p:nvSpPr>
          <p:cNvPr id="24" name="Shape 21"/>
          <p:cNvSpPr/>
          <p:nvPr/>
        </p:nvSpPr>
        <p:spPr>
          <a:xfrm>
            <a:off x="6601968" y="3611880"/>
            <a:ext cx="5022799" cy="2103120"/>
          </a:xfrm>
          <a:prstGeom prst="rect">
            <a:avLst/>
          </a:prstGeom>
          <a:solidFill>
            <a:srgbClr val="FCFCFA"/>
          </a:solidFill>
          <a:ln w="9525">
            <a:solidFill>
              <a:srgbClr val="C4C9CF"/>
            </a:solidFill>
            <a:prstDash val="solid"/>
          </a:ln>
          <a:effectLst>
            <a:outerShdw sx="100000" sy="100000" kx="0" ky="0" algn="bl" rotWithShape="0" blurRad="127000" dist="12700" dir="5400000">
              <a:srgbClr val="16181D">
                <a:alpha val="16000"/>
              </a:srgbClr>
            </a:outerShdw>
          </a:effectLst>
        </p:spPr>
      </p:sp>
      <p:sp>
        <p:nvSpPr>
          <p:cNvPr id="25" name="Text 22"/>
          <p:cNvSpPr txBox="1"/>
          <p:nvPr/>
        </p:nvSpPr>
        <p:spPr>
          <a:xfrm>
            <a:off x="6876288" y="3886200"/>
            <a:ext cx="4474159" cy="182880"/>
          </a:xfrm>
          <a:prstGeom prst="rect">
            <a:avLst/>
          </a:prstGeom>
          <a:noFill/>
          <a:ln/>
        </p:spPr>
        <p:txBody>
          <a:bodyPr wrap="square" lIns="0" tIns="0" rIns="0" bIns="0" rtlCol="0" anchor="t"/>
          <a:lstStyle/>
          <a:p>
            <a:pPr indent="0" marL="0">
              <a:buNone/>
            </a:pPr>
            <a:r>
              <a:rPr lang="en-US" sz="850" b="1" spc="110" kern="0" dirty="0">
                <a:solidFill>
                  <a:srgbClr val="545A64"/>
                </a:solidFill>
                <a:latin typeface="Arial" pitchFamily="34" charset="0"/>
                <a:ea typeface="Arial" pitchFamily="34" charset="-122"/>
                <a:cs typeface="Arial" pitchFamily="34" charset="-120"/>
              </a:rPr>
              <a:t>PAID RISK CHECK, BEFORE APPROVAL</a:t>
            </a:r>
            <a:endParaRPr lang="en-US" sz="850" dirty="0"/>
          </a:p>
        </p:txBody>
      </p:sp>
      <p:sp>
        <p:nvSpPr>
          <p:cNvPr id="26" name="Text 23"/>
          <p:cNvSpPr txBox="1"/>
          <p:nvPr/>
        </p:nvSpPr>
        <p:spPr>
          <a:xfrm>
            <a:off x="6876288" y="4169664"/>
            <a:ext cx="4474159" cy="274320"/>
          </a:xfrm>
          <a:prstGeom prst="rect">
            <a:avLst/>
          </a:prstGeom>
          <a:noFill/>
          <a:ln/>
        </p:spPr>
        <p:txBody>
          <a:bodyPr wrap="square" lIns="0" tIns="0" rIns="0" bIns="0" rtlCol="0" anchor="t"/>
          <a:lstStyle/>
          <a:p>
            <a:pPr algn="l" indent="0" marL="0">
              <a:lnSpc>
                <a:spcPct val="125000"/>
              </a:lnSpc>
              <a:buNone/>
            </a:pPr>
            <a:r>
              <a:rPr lang="en-US" sz="950" dirty="0">
                <a:solidFill>
                  <a:srgbClr val="5A2BB3"/>
                </a:solidFill>
                <a:latin typeface="Courier New" pitchFamily="34" charset="0"/>
                <a:ea typeface="Courier New" pitchFamily="34" charset="-122"/>
                <a:cs typeface="Courier New" pitchFamily="34" charset="-120"/>
              </a:rPr>
              <a:t>$0.05 USDC over x402 · EIP-3009 · Base mainnet</a:t>
            </a:r>
            <a:endParaRPr lang="en-US" sz="950" dirty="0"/>
          </a:p>
        </p:txBody>
      </p:sp>
      <p:sp>
        <p:nvSpPr>
          <p:cNvPr id="27" name="Text 24"/>
          <p:cNvSpPr txBox="1"/>
          <p:nvPr/>
        </p:nvSpPr>
        <p:spPr>
          <a:xfrm>
            <a:off x="6876288" y="4572000"/>
            <a:ext cx="1280160" cy="256032"/>
          </a:xfrm>
          <a:prstGeom prst="rect">
            <a:avLst/>
          </a:prstGeom>
          <a:noFill/>
          <a:ln/>
        </p:spPr>
        <p:txBody>
          <a:bodyPr wrap="square" lIns="0" tIns="0" rIns="0" bIns="0" rtlCol="0" anchor="ctr"/>
          <a:lstStyle/>
          <a:p>
            <a:pPr indent="0" marL="0">
              <a:buNone/>
            </a:pPr>
            <a:r>
              <a:rPr lang="en-US" sz="1000" b="1" spc="60" kern="0" dirty="0">
                <a:solidFill>
                  <a:srgbClr val="B42318"/>
                </a:solidFill>
                <a:latin typeface="Arial" pitchFamily="34" charset="0"/>
                <a:ea typeface="Arial" pitchFamily="34" charset="-122"/>
                <a:cs typeface="Arial" pitchFamily="34" charset="-120"/>
              </a:rPr>
              <a:t>HONEYPOT</a:t>
            </a:r>
            <a:endParaRPr lang="en-US" sz="1000" dirty="0"/>
          </a:p>
        </p:txBody>
      </p:sp>
      <p:sp>
        <p:nvSpPr>
          <p:cNvPr id="28" name="Text 25"/>
          <p:cNvSpPr txBox="1"/>
          <p:nvPr/>
        </p:nvSpPr>
        <p:spPr>
          <a:xfrm>
            <a:off x="8247888" y="4572000"/>
            <a:ext cx="3102559" cy="256032"/>
          </a:xfrm>
          <a:prstGeom prst="rect">
            <a:avLst/>
          </a:prstGeom>
          <a:noFill/>
          <a:ln/>
        </p:spPr>
        <p:txBody>
          <a:bodyPr wrap="square" lIns="0" tIns="0" rIns="0" bIns="0" rtlCol="0" anchor="t"/>
          <a:lstStyle/>
          <a:p>
            <a:pPr algn="l" indent="0" marL="0">
              <a:lnSpc>
                <a:spcPct val="118000"/>
              </a:lnSpc>
              <a:buNone/>
            </a:pPr>
            <a:r>
              <a:rPr lang="en-US" sz="1100" dirty="0">
                <a:solidFill>
                  <a:srgbClr val="16181D"/>
                </a:solidFill>
                <a:latin typeface="Arial" pitchFamily="34" charset="0"/>
                <a:ea typeface="Arial" pitchFamily="34" charset="-122"/>
                <a:cs typeface="Arial" pitchFamily="34" charset="-120"/>
              </a:rPr>
              <a:t>declines the loan</a:t>
            </a:r>
            <a:endParaRPr lang="en-US" sz="1100" dirty="0"/>
          </a:p>
        </p:txBody>
      </p:sp>
      <p:sp>
        <p:nvSpPr>
          <p:cNvPr id="29" name="Text 26"/>
          <p:cNvSpPr txBox="1"/>
          <p:nvPr/>
        </p:nvSpPr>
        <p:spPr>
          <a:xfrm>
            <a:off x="6876288" y="4937760"/>
            <a:ext cx="1280160" cy="256032"/>
          </a:xfrm>
          <a:prstGeom prst="rect">
            <a:avLst/>
          </a:prstGeom>
          <a:noFill/>
          <a:ln/>
        </p:spPr>
        <p:txBody>
          <a:bodyPr wrap="square" lIns="0" tIns="0" rIns="0" bIns="0" rtlCol="0" anchor="ctr"/>
          <a:lstStyle/>
          <a:p>
            <a:pPr indent="0" marL="0">
              <a:buNone/>
            </a:pPr>
            <a:r>
              <a:rPr lang="en-US" sz="1000" b="1" spc="60" kern="0" dirty="0">
                <a:solidFill>
                  <a:srgbClr val="7A4B00"/>
                </a:solidFill>
                <a:latin typeface="Arial" pitchFamily="34" charset="0"/>
                <a:ea typeface="Arial" pitchFamily="34" charset="-122"/>
                <a:cs typeface="Arial" pitchFamily="34" charset="-120"/>
              </a:rPr>
              <a:t>SUSPICIOUS</a:t>
            </a:r>
            <a:endParaRPr lang="en-US" sz="1000" dirty="0"/>
          </a:p>
        </p:txBody>
      </p:sp>
      <p:sp>
        <p:nvSpPr>
          <p:cNvPr id="30" name="Text 27"/>
          <p:cNvSpPr txBox="1"/>
          <p:nvPr/>
        </p:nvSpPr>
        <p:spPr>
          <a:xfrm>
            <a:off x="8247888" y="4937760"/>
            <a:ext cx="3102559" cy="256032"/>
          </a:xfrm>
          <a:prstGeom prst="rect">
            <a:avLst/>
          </a:prstGeom>
          <a:noFill/>
          <a:ln/>
        </p:spPr>
        <p:txBody>
          <a:bodyPr wrap="square" lIns="0" tIns="0" rIns="0" bIns="0" rtlCol="0" anchor="t"/>
          <a:lstStyle/>
          <a:p>
            <a:pPr algn="l" indent="0" marL="0">
              <a:lnSpc>
                <a:spcPct val="118000"/>
              </a:lnSpc>
              <a:buNone/>
            </a:pPr>
            <a:r>
              <a:rPr lang="en-US" sz="1100" dirty="0">
                <a:solidFill>
                  <a:srgbClr val="16181D"/>
                </a:solidFill>
                <a:latin typeface="Arial" pitchFamily="34" charset="0"/>
                <a:ea typeface="Arial" pitchFamily="34" charset="-122"/>
                <a:cs typeface="Arial" pitchFamily="34" charset="-120"/>
              </a:rPr>
              <a:t>halves the principal</a:t>
            </a:r>
            <a:endParaRPr lang="en-US" sz="1100" dirty="0"/>
          </a:p>
        </p:txBody>
      </p:sp>
      <p:sp>
        <p:nvSpPr>
          <p:cNvPr id="31" name="Text 28"/>
          <p:cNvSpPr txBox="1"/>
          <p:nvPr/>
        </p:nvSpPr>
        <p:spPr>
          <a:xfrm>
            <a:off x="6876288" y="5303520"/>
            <a:ext cx="1280160" cy="256032"/>
          </a:xfrm>
          <a:prstGeom prst="rect">
            <a:avLst/>
          </a:prstGeom>
          <a:noFill/>
          <a:ln/>
        </p:spPr>
        <p:txBody>
          <a:bodyPr wrap="square" lIns="0" tIns="0" rIns="0" bIns="0" rtlCol="0" anchor="ctr"/>
          <a:lstStyle/>
          <a:p>
            <a:pPr indent="0" marL="0">
              <a:buNone/>
            </a:pPr>
            <a:r>
              <a:rPr lang="en-US" sz="1000" b="1" spc="60" kern="0" dirty="0">
                <a:solidFill>
                  <a:srgbClr val="16683B"/>
                </a:solidFill>
                <a:latin typeface="Arial" pitchFamily="34" charset="0"/>
                <a:ea typeface="Arial" pitchFamily="34" charset="-122"/>
                <a:cs typeface="Arial" pitchFamily="34" charset="-120"/>
              </a:rPr>
              <a:t>SAFE</a:t>
            </a:r>
            <a:endParaRPr lang="en-US" sz="1000" dirty="0"/>
          </a:p>
        </p:txBody>
      </p:sp>
      <p:sp>
        <p:nvSpPr>
          <p:cNvPr id="32" name="Text 29"/>
          <p:cNvSpPr txBox="1"/>
          <p:nvPr/>
        </p:nvSpPr>
        <p:spPr>
          <a:xfrm>
            <a:off x="8247888" y="5303520"/>
            <a:ext cx="3102559" cy="256032"/>
          </a:xfrm>
          <a:prstGeom prst="rect">
            <a:avLst/>
          </a:prstGeom>
          <a:noFill/>
          <a:ln/>
        </p:spPr>
        <p:txBody>
          <a:bodyPr wrap="square" lIns="0" tIns="0" rIns="0" bIns="0" rtlCol="0" anchor="t"/>
          <a:lstStyle/>
          <a:p>
            <a:pPr algn="l" indent="0" marL="0">
              <a:lnSpc>
                <a:spcPct val="118000"/>
              </a:lnSpc>
              <a:buNone/>
            </a:pPr>
            <a:r>
              <a:rPr lang="en-US" sz="1100" dirty="0">
                <a:solidFill>
                  <a:srgbClr val="16181D"/>
                </a:solidFill>
                <a:latin typeface="Arial" pitchFamily="34" charset="0"/>
                <a:ea typeface="Arial" pitchFamily="34" charset="-122"/>
                <a:cs typeface="Arial" pitchFamily="34" charset="-120"/>
              </a:rPr>
              <a:t>changes nothing</a:t>
            </a:r>
            <a:endParaRPr lang="en-US" sz="1100" dirty="0"/>
          </a:p>
        </p:txBody>
      </p:sp>
      <p:sp>
        <p:nvSpPr>
          <p:cNvPr id="33" name="Text 30"/>
          <p:cNvSpPr txBox="1"/>
          <p:nvPr/>
        </p:nvSpPr>
        <p:spPr>
          <a:xfrm>
            <a:off x="566928" y="6355080"/>
            <a:ext cx="10143439" cy="274320"/>
          </a:xfrm>
          <a:prstGeom prst="rect">
            <a:avLst/>
          </a:prstGeom>
          <a:noFill/>
          <a:ln/>
        </p:spPr>
        <p:txBody>
          <a:bodyPr wrap="square" lIns="0" tIns="0" rIns="0" bIns="0" rtlCol="0" anchor="t"/>
          <a:lstStyle/>
          <a:p>
            <a:pPr indent="0" marL="0">
              <a:buNone/>
            </a:pPr>
            <a:r>
              <a:rPr lang="en-US" sz="850" dirty="0">
                <a:solidFill>
                  <a:srgbClr val="545A64"/>
                </a:solidFill>
                <a:latin typeface="Arial" pitchFamily="34" charset="0"/>
                <a:ea typeface="Arial" pitchFamily="34" charset="-122"/>
                <a:cs typeface="Arial" pitchFamily="34" charset="-120"/>
              </a:rPr>
              <a:t>agent/src/underwriter/engine.ts · agent/src/risk/index.ts. Repaid loans write ERC-8004 reputation from desk agent #94699 on Base. Bankr LLM credits are $0, so memos run the deterministic persona rules and say so.</a:t>
            </a:r>
            <a:endParaRPr lang="en-US" sz="850" dirty="0"/>
          </a:p>
        </p:txBody>
      </p:sp>
      <p:sp>
        <p:nvSpPr>
          <p:cNvPr id="34" name="Text 31"/>
          <p:cNvSpPr txBox="1"/>
          <p:nvPr/>
        </p:nvSpPr>
        <p:spPr>
          <a:xfrm>
            <a:off x="11076127" y="6355080"/>
            <a:ext cx="548640" cy="274320"/>
          </a:xfrm>
          <a:prstGeom prst="rect">
            <a:avLst/>
          </a:prstGeom>
          <a:noFill/>
          <a:ln/>
        </p:spPr>
        <p:txBody>
          <a:bodyPr wrap="square" lIns="0" tIns="0" rIns="0" bIns="0" rtlCol="0" anchor="t"/>
          <a:lstStyle/>
          <a:p>
            <a:pPr algn="r" indent="0" marL="0">
              <a:buNone/>
            </a:pPr>
            <a:r>
              <a:rPr lang="en-US" sz="900" dirty="0">
                <a:solidFill>
                  <a:srgbClr val="545A64"/>
                </a:solidFill>
                <a:latin typeface="Courier New" pitchFamily="34" charset="0"/>
                <a:ea typeface="Courier New" pitchFamily="34" charset="-122"/>
                <a:cs typeface="Courier New" pitchFamily="34" charset="-120"/>
              </a:rPr>
              <a:t>05</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E5E8E3"/>
        </a:solidFill>
      </p:bgPr>
    </p:bg>
    <p:spTree>
      <p:nvGrpSpPr>
        <p:cNvPr id="1" name=""/>
        <p:cNvGrpSpPr/>
        <p:nvPr/>
      </p:nvGrpSpPr>
      <p:grpSpPr>
        <a:xfrm>
          <a:off x="0" y="0"/>
          <a:ext cx="0" cy="0"/>
          <a:chOff x="0" y="0"/>
          <a:chExt cx="0" cy="0"/>
        </a:xfrm>
      </p:grpSpPr>
      <p:sp>
        <p:nvSpPr>
          <p:cNvPr id="3" name="Text 0"/>
          <p:cNvSpPr txBox="1"/>
          <p:nvPr/>
        </p:nvSpPr>
        <p:spPr>
          <a:xfrm>
            <a:off x="566928" y="402336"/>
            <a:ext cx="11057839" cy="182880"/>
          </a:xfrm>
          <a:prstGeom prst="rect">
            <a:avLst/>
          </a:prstGeom>
          <a:noFill/>
          <a:ln/>
        </p:spPr>
        <p:txBody>
          <a:bodyPr wrap="square" lIns="0" tIns="0" rIns="0" bIns="0" rtlCol="0" anchor="t"/>
          <a:lstStyle/>
          <a:p>
            <a:pPr indent="0" marL="0">
              <a:buNone/>
            </a:pPr>
            <a:r>
              <a:rPr lang="en-US" sz="850" b="1" spc="110" kern="0" dirty="0">
                <a:solidFill>
                  <a:srgbClr val="545A64"/>
                </a:solidFill>
                <a:latin typeface="Arial" pitchFamily="34" charset="0"/>
                <a:ea typeface="Arial" pitchFamily="34" charset="-122"/>
                <a:cs typeface="Arial" pitchFamily="34" charset="-120"/>
              </a:rPr>
              <a:t>UNISWAP — NEW ASSET, NEW AGENTS</a:t>
            </a:r>
            <a:endParaRPr lang="en-US" sz="850" dirty="0"/>
          </a:p>
        </p:txBody>
      </p:sp>
      <p:sp>
        <p:nvSpPr>
          <p:cNvPr id="4" name="Text 1"/>
          <p:cNvSpPr txBox="1"/>
          <p:nvPr/>
        </p:nvSpPr>
        <p:spPr>
          <a:xfrm>
            <a:off x="566928" y="621792"/>
            <a:ext cx="11057839" cy="566928"/>
          </a:xfrm>
          <a:prstGeom prst="rect">
            <a:avLst/>
          </a:prstGeom>
          <a:noFill/>
          <a:ln/>
        </p:spPr>
        <p:txBody>
          <a:bodyPr wrap="square" lIns="0" tIns="0" rIns="0" bIns="0" rtlCol="0" anchor="t"/>
          <a:lstStyle/>
          <a:p>
            <a:pPr indent="0" marL="0">
              <a:buNone/>
            </a:pPr>
            <a:r>
              <a:rPr lang="en-US" sz="2700" b="1" spc="-30" kern="0" dirty="0">
                <a:solidFill>
                  <a:srgbClr val="16181D"/>
                </a:solidFill>
                <a:latin typeface="Arial" pitchFamily="34" charset="0"/>
                <a:ea typeface="Arial" pitchFamily="34" charset="-122"/>
                <a:cs typeface="Arial" pitchFamily="34" charset="-120"/>
              </a:rPr>
              <a:t>The loan becomes something you can buy</a:t>
            </a:r>
            <a:endParaRPr lang="en-US" sz="2700" dirty="0"/>
          </a:p>
        </p:txBody>
      </p:sp>
      <p:sp>
        <p:nvSpPr>
          <p:cNvPr id="5" name="Shape 2"/>
          <p:cNvSpPr/>
          <p:nvPr/>
        </p:nvSpPr>
        <p:spPr>
          <a:xfrm>
            <a:off x="566928" y="1554480"/>
            <a:ext cx="2487168" cy="1965960"/>
          </a:xfrm>
          <a:prstGeom prst="rect">
            <a:avLst/>
          </a:prstGeom>
          <a:solidFill>
            <a:srgbClr val="FCFCFA"/>
          </a:solidFill>
          <a:ln w="9525">
            <a:solidFill>
              <a:srgbClr val="C4C9CF"/>
            </a:solidFill>
            <a:prstDash val="solid"/>
          </a:ln>
          <a:effectLst>
            <a:outerShdw sx="100000" sy="100000" kx="0" ky="0" algn="bl" rotWithShape="0" blurRad="127000" dist="12700" dir="5400000">
              <a:srgbClr val="16181D">
                <a:alpha val="16000"/>
              </a:srgbClr>
            </a:outerShdw>
          </a:effectLst>
        </p:spPr>
      </p:sp>
      <p:sp>
        <p:nvSpPr>
          <p:cNvPr id="6" name="Text 3"/>
          <p:cNvSpPr txBox="1"/>
          <p:nvPr/>
        </p:nvSpPr>
        <p:spPr>
          <a:xfrm>
            <a:off x="768096" y="1783080"/>
            <a:ext cx="2084832" cy="292608"/>
          </a:xfrm>
          <a:prstGeom prst="rect">
            <a:avLst/>
          </a:prstGeom>
          <a:noFill/>
          <a:ln/>
        </p:spPr>
        <p:txBody>
          <a:bodyPr wrap="square" lIns="0" tIns="0" rIns="0" bIns="0" rtlCol="0" anchor="ctr"/>
          <a:lstStyle/>
          <a:p>
            <a:pPr indent="0" marL="0">
              <a:buNone/>
            </a:pPr>
            <a:r>
              <a:rPr lang="en-US" sz="1350" b="1" spc="40" kern="0" dirty="0">
                <a:solidFill>
                  <a:srgbClr val="16181D"/>
                </a:solidFill>
                <a:latin typeface="Arial" pitchFamily="34" charset="0"/>
                <a:ea typeface="Arial" pitchFamily="34" charset="-122"/>
                <a:cs typeface="Arial" pitchFamily="34" charset="-120"/>
              </a:rPr>
              <a:t>FEEVAULT</a:t>
            </a:r>
            <a:endParaRPr lang="en-US" sz="1350" dirty="0"/>
          </a:p>
        </p:txBody>
      </p:sp>
      <p:sp>
        <p:nvSpPr>
          <p:cNvPr id="7" name="Text 4"/>
          <p:cNvSpPr txBox="1"/>
          <p:nvPr/>
        </p:nvSpPr>
        <p:spPr>
          <a:xfrm>
            <a:off x="768096" y="2194560"/>
            <a:ext cx="2084832" cy="292608"/>
          </a:xfrm>
          <a:prstGeom prst="rect">
            <a:avLst/>
          </a:prstGeom>
          <a:noFill/>
          <a:ln/>
        </p:spPr>
        <p:txBody>
          <a:bodyPr wrap="square" lIns="0" tIns="0" rIns="0" bIns="0" rtlCol="0" anchor="t"/>
          <a:lstStyle/>
          <a:p>
            <a:pPr algn="l" indent="0" marL="0">
              <a:lnSpc>
                <a:spcPct val="118000"/>
              </a:lnSpc>
              <a:buNone/>
            </a:pPr>
            <a:r>
              <a:rPr lang="en-US" sz="1150" dirty="0">
                <a:solidFill>
                  <a:srgbClr val="16181D"/>
                </a:solidFill>
                <a:latin typeface="Arial" pitchFamily="34" charset="0"/>
                <a:ea typeface="Arial" pitchFamily="34" charset="-122"/>
                <a:cs typeface="Arial" pitchFamily="34" charset="-120"/>
              </a:rPr>
              <a:t>mints the note</a:t>
            </a:r>
            <a:endParaRPr lang="en-US" sz="1150" dirty="0"/>
          </a:p>
        </p:txBody>
      </p:sp>
      <p:sp>
        <p:nvSpPr>
          <p:cNvPr id="8" name="Text 5"/>
          <p:cNvSpPr txBox="1"/>
          <p:nvPr/>
        </p:nvSpPr>
        <p:spPr>
          <a:xfrm>
            <a:off x="768096" y="2697480"/>
            <a:ext cx="2084832" cy="548640"/>
          </a:xfrm>
          <a:prstGeom prst="rect">
            <a:avLst/>
          </a:prstGeom>
          <a:noFill/>
          <a:ln/>
        </p:spPr>
        <p:txBody>
          <a:bodyPr wrap="square" lIns="0" tIns="0" rIns="0" bIns="0" rtlCol="0" anchor="t"/>
          <a:lstStyle/>
          <a:p>
            <a:pPr algn="l" indent="0" marL="0">
              <a:lnSpc>
                <a:spcPct val="125000"/>
              </a:lnSpc>
              <a:buNone/>
            </a:pPr>
            <a:r>
              <a:rPr lang="en-US" sz="850" dirty="0">
                <a:solidFill>
                  <a:srgbClr val="545A64"/>
                </a:solidFill>
                <a:latin typeface="Courier New" pitchFamily="34" charset="0"/>
                <a:ea typeface="Courier New" pitchFamily="34" charset="-122"/>
                <a:cs typeface="Courier New" pitchFamily="34" charset="-120"/>
              </a:rPr>
              <a:t>face value = debt</a:t>
            </a:r>
            <a:endParaRPr lang="en-US" sz="850" dirty="0"/>
          </a:p>
        </p:txBody>
      </p:sp>
      <p:sp>
        <p:nvSpPr>
          <p:cNvPr id="9" name="Shape 6"/>
          <p:cNvSpPr/>
          <p:nvPr/>
        </p:nvSpPr>
        <p:spPr>
          <a:xfrm>
            <a:off x="3118104" y="2542032"/>
            <a:ext cx="237744" cy="0"/>
          </a:xfrm>
          <a:prstGeom prst="line">
            <a:avLst/>
          </a:prstGeom>
          <a:noFill/>
          <a:ln w="12700">
            <a:solidFill>
              <a:srgbClr val="545A64"/>
            </a:solidFill>
            <a:prstDash val="solid"/>
            <a:tailEnd type="triangle"/>
          </a:ln>
        </p:spPr>
      </p:sp>
      <p:sp>
        <p:nvSpPr>
          <p:cNvPr id="10" name="Shape 7"/>
          <p:cNvSpPr/>
          <p:nvPr/>
        </p:nvSpPr>
        <p:spPr>
          <a:xfrm>
            <a:off x="3419856" y="1554480"/>
            <a:ext cx="2487168" cy="1965960"/>
          </a:xfrm>
          <a:prstGeom prst="rect">
            <a:avLst/>
          </a:prstGeom>
          <a:solidFill>
            <a:srgbClr val="FCFCFA"/>
          </a:solidFill>
          <a:ln w="9525">
            <a:solidFill>
              <a:srgbClr val="C4C9CF"/>
            </a:solidFill>
            <a:prstDash val="solid"/>
          </a:ln>
          <a:effectLst>
            <a:outerShdw sx="100000" sy="100000" kx="0" ky="0" algn="bl" rotWithShape="0" blurRad="127000" dist="12700" dir="5400000">
              <a:srgbClr val="16181D">
                <a:alpha val="16000"/>
              </a:srgbClr>
            </a:outerShdw>
          </a:effectLst>
        </p:spPr>
      </p:sp>
      <p:sp>
        <p:nvSpPr>
          <p:cNvPr id="11" name="Text 8"/>
          <p:cNvSpPr txBox="1"/>
          <p:nvPr/>
        </p:nvSpPr>
        <p:spPr>
          <a:xfrm>
            <a:off x="3621024" y="1783080"/>
            <a:ext cx="2084832" cy="292608"/>
          </a:xfrm>
          <a:prstGeom prst="rect">
            <a:avLst/>
          </a:prstGeom>
          <a:noFill/>
          <a:ln/>
        </p:spPr>
        <p:txBody>
          <a:bodyPr wrap="square" lIns="0" tIns="0" rIns="0" bIns="0" rtlCol="0" anchor="ctr"/>
          <a:lstStyle/>
          <a:p>
            <a:pPr indent="0" marL="0">
              <a:buNone/>
            </a:pPr>
            <a:r>
              <a:rPr lang="en-US" sz="1350" b="1" spc="40" kern="0" dirty="0">
                <a:solidFill>
                  <a:srgbClr val="16181D"/>
                </a:solidFill>
                <a:latin typeface="Arial" pitchFamily="34" charset="0"/>
                <a:ea typeface="Arial" pitchFamily="34" charset="-122"/>
                <a:cs typeface="Arial" pitchFamily="34" charset="-120"/>
              </a:rPr>
              <a:t>FEENOTE</a:t>
            </a:r>
            <a:endParaRPr lang="en-US" sz="1350" dirty="0"/>
          </a:p>
        </p:txBody>
      </p:sp>
      <p:sp>
        <p:nvSpPr>
          <p:cNvPr id="12" name="Text 9"/>
          <p:cNvSpPr txBox="1"/>
          <p:nvPr/>
        </p:nvSpPr>
        <p:spPr>
          <a:xfrm>
            <a:off x="3621024" y="2194560"/>
            <a:ext cx="2084832" cy="292608"/>
          </a:xfrm>
          <a:prstGeom prst="rect">
            <a:avLst/>
          </a:prstGeom>
          <a:noFill/>
          <a:ln/>
        </p:spPr>
        <p:txBody>
          <a:bodyPr wrap="square" lIns="0" tIns="0" rIns="0" bIns="0" rtlCol="0" anchor="t"/>
          <a:lstStyle/>
          <a:p>
            <a:pPr algn="l" indent="0" marL="0">
              <a:lnSpc>
                <a:spcPct val="118000"/>
              </a:lnSpc>
              <a:buNone/>
            </a:pPr>
            <a:r>
              <a:rPr lang="en-US" sz="1150" dirty="0">
                <a:solidFill>
                  <a:srgbClr val="16181D"/>
                </a:solidFill>
                <a:latin typeface="Arial" pitchFamily="34" charset="0"/>
                <a:ea typeface="Arial" pitchFamily="34" charset="-122"/>
                <a:cs typeface="Arial" pitchFamily="34" charset="-120"/>
              </a:rPr>
              <a:t>ERC-20, one loan</a:t>
            </a:r>
            <a:endParaRPr lang="en-US" sz="1150" dirty="0"/>
          </a:p>
        </p:txBody>
      </p:sp>
      <p:sp>
        <p:nvSpPr>
          <p:cNvPr id="13" name="Text 10"/>
          <p:cNvSpPr txBox="1"/>
          <p:nvPr/>
        </p:nvSpPr>
        <p:spPr>
          <a:xfrm>
            <a:off x="3621024" y="2697480"/>
            <a:ext cx="2084832" cy="548640"/>
          </a:xfrm>
          <a:prstGeom prst="rect">
            <a:avLst/>
          </a:prstGeom>
          <a:noFill/>
          <a:ln/>
        </p:spPr>
        <p:txBody>
          <a:bodyPr wrap="square" lIns="0" tIns="0" rIns="0" bIns="0" rtlCol="0" anchor="t"/>
          <a:lstStyle/>
          <a:p>
            <a:pPr algn="l" indent="0" marL="0">
              <a:lnSpc>
                <a:spcPct val="125000"/>
              </a:lnSpc>
              <a:buNone/>
            </a:pPr>
            <a:r>
              <a:rPr lang="en-US" sz="850" dirty="0">
                <a:solidFill>
                  <a:srgbClr val="545A64"/>
                </a:solidFill>
                <a:latin typeface="Courier New" pitchFamily="34" charset="0"/>
                <a:ea typeface="Courier New" pitchFamily="34" charset="-122"/>
                <a:cs typeface="Courier New" pitchFamily="34" charset="-120"/>
              </a:rPr>
              <a:t>a claim on repayment</a:t>
            </a:r>
            <a:endParaRPr lang="en-US" sz="850" dirty="0"/>
          </a:p>
        </p:txBody>
      </p:sp>
      <p:sp>
        <p:nvSpPr>
          <p:cNvPr id="14" name="Shape 11"/>
          <p:cNvSpPr/>
          <p:nvPr/>
        </p:nvSpPr>
        <p:spPr>
          <a:xfrm>
            <a:off x="5971032" y="2542032"/>
            <a:ext cx="237744" cy="0"/>
          </a:xfrm>
          <a:prstGeom prst="line">
            <a:avLst/>
          </a:prstGeom>
          <a:noFill/>
          <a:ln w="12700">
            <a:solidFill>
              <a:srgbClr val="545A64"/>
            </a:solidFill>
            <a:prstDash val="solid"/>
            <a:tailEnd type="triangle"/>
          </a:ln>
        </p:spPr>
      </p:sp>
      <p:sp>
        <p:nvSpPr>
          <p:cNvPr id="15" name="Shape 12"/>
          <p:cNvSpPr/>
          <p:nvPr/>
        </p:nvSpPr>
        <p:spPr>
          <a:xfrm>
            <a:off x="6272784" y="1554480"/>
            <a:ext cx="2487168" cy="1965960"/>
          </a:xfrm>
          <a:prstGeom prst="rect">
            <a:avLst/>
          </a:prstGeom>
          <a:solidFill>
            <a:srgbClr val="FCFCFA"/>
          </a:solidFill>
          <a:ln w="9525">
            <a:solidFill>
              <a:srgbClr val="C4C9CF"/>
            </a:solidFill>
            <a:prstDash val="solid"/>
          </a:ln>
          <a:effectLst>
            <a:outerShdw sx="100000" sy="100000" kx="0" ky="0" algn="bl" rotWithShape="0" blurRad="127000" dist="12700" dir="5400000">
              <a:srgbClr val="16181D">
                <a:alpha val="16000"/>
              </a:srgbClr>
            </a:outerShdw>
          </a:effectLst>
        </p:spPr>
      </p:sp>
      <p:sp>
        <p:nvSpPr>
          <p:cNvPr id="16" name="Text 13"/>
          <p:cNvSpPr txBox="1"/>
          <p:nvPr/>
        </p:nvSpPr>
        <p:spPr>
          <a:xfrm>
            <a:off x="6473952" y="1783080"/>
            <a:ext cx="2084832" cy="292608"/>
          </a:xfrm>
          <a:prstGeom prst="rect">
            <a:avLst/>
          </a:prstGeom>
          <a:noFill/>
          <a:ln/>
        </p:spPr>
        <p:txBody>
          <a:bodyPr wrap="square" lIns="0" tIns="0" rIns="0" bIns="0" rtlCol="0" anchor="ctr"/>
          <a:lstStyle/>
          <a:p>
            <a:pPr indent="0" marL="0">
              <a:buNone/>
            </a:pPr>
            <a:r>
              <a:rPr lang="en-US" sz="1350" b="1" spc="40" kern="0" dirty="0">
                <a:solidFill>
                  <a:srgbClr val="16181D"/>
                </a:solidFill>
                <a:latin typeface="Arial" pitchFamily="34" charset="0"/>
                <a:ea typeface="Arial" pitchFamily="34" charset="-122"/>
                <a:cs typeface="Arial" pitchFamily="34" charset="-120"/>
              </a:rPr>
              <a:t>CCA v2.1.0</a:t>
            </a:r>
            <a:endParaRPr lang="en-US" sz="1350" dirty="0"/>
          </a:p>
        </p:txBody>
      </p:sp>
      <p:sp>
        <p:nvSpPr>
          <p:cNvPr id="17" name="Text 14"/>
          <p:cNvSpPr txBox="1"/>
          <p:nvPr/>
        </p:nvSpPr>
        <p:spPr>
          <a:xfrm>
            <a:off x="6473952" y="2194560"/>
            <a:ext cx="2084832" cy="292608"/>
          </a:xfrm>
          <a:prstGeom prst="rect">
            <a:avLst/>
          </a:prstGeom>
          <a:noFill/>
          <a:ln/>
        </p:spPr>
        <p:txBody>
          <a:bodyPr wrap="square" lIns="0" tIns="0" rIns="0" bIns="0" rtlCol="0" anchor="t"/>
          <a:lstStyle/>
          <a:p>
            <a:pPr algn="l" indent="0" marL="0">
              <a:lnSpc>
                <a:spcPct val="118000"/>
              </a:lnSpc>
              <a:buNone/>
            </a:pPr>
            <a:r>
              <a:rPr lang="en-US" sz="1150" dirty="0">
                <a:solidFill>
                  <a:srgbClr val="16181D"/>
                </a:solidFill>
                <a:latin typeface="Arial" pitchFamily="34" charset="0"/>
                <a:ea typeface="Arial" pitchFamily="34" charset="-122"/>
                <a:cs typeface="Arial" pitchFamily="34" charset="-120"/>
              </a:rPr>
              <a:t>sold for USDC</a:t>
            </a:r>
            <a:endParaRPr lang="en-US" sz="1150" dirty="0"/>
          </a:p>
        </p:txBody>
      </p:sp>
      <p:sp>
        <p:nvSpPr>
          <p:cNvPr id="18" name="Text 15"/>
          <p:cNvSpPr txBox="1"/>
          <p:nvPr/>
        </p:nvSpPr>
        <p:spPr>
          <a:xfrm>
            <a:off x="6473952" y="2697480"/>
            <a:ext cx="2084832" cy="548640"/>
          </a:xfrm>
          <a:prstGeom prst="rect">
            <a:avLst/>
          </a:prstGeom>
          <a:noFill/>
          <a:ln/>
        </p:spPr>
        <p:txBody>
          <a:bodyPr wrap="square" lIns="0" tIns="0" rIns="0" bIns="0" rtlCol="0" anchor="t"/>
          <a:lstStyle/>
          <a:p>
            <a:pPr algn="l" indent="0" marL="0">
              <a:lnSpc>
                <a:spcPct val="125000"/>
              </a:lnSpc>
              <a:buNone/>
            </a:pPr>
            <a:r>
              <a:rPr lang="en-US" sz="850" dirty="0">
                <a:solidFill>
                  <a:srgbClr val="545A64"/>
                </a:solidFill>
                <a:latin typeface="Courier New" pitchFamily="34" charset="0"/>
                <a:ea typeface="Courier New" pitchFamily="34" charset="-122"/>
                <a:cs typeface="Courier New" pitchFamily="34" charset="-120"/>
              </a:rPr>
              <a:t>requiredCurrencyRaised = principal</a:t>
            </a:r>
            <a:endParaRPr lang="en-US" sz="850" dirty="0"/>
          </a:p>
        </p:txBody>
      </p:sp>
      <p:sp>
        <p:nvSpPr>
          <p:cNvPr id="19" name="Shape 16"/>
          <p:cNvSpPr/>
          <p:nvPr/>
        </p:nvSpPr>
        <p:spPr>
          <a:xfrm>
            <a:off x="8823960" y="2542032"/>
            <a:ext cx="237744" cy="0"/>
          </a:xfrm>
          <a:prstGeom prst="line">
            <a:avLst/>
          </a:prstGeom>
          <a:noFill/>
          <a:ln w="12700">
            <a:solidFill>
              <a:srgbClr val="545A64"/>
            </a:solidFill>
            <a:prstDash val="solid"/>
            <a:tailEnd type="triangle"/>
          </a:ln>
        </p:spPr>
      </p:sp>
      <p:sp>
        <p:nvSpPr>
          <p:cNvPr id="20" name="Shape 17"/>
          <p:cNvSpPr/>
          <p:nvPr/>
        </p:nvSpPr>
        <p:spPr>
          <a:xfrm>
            <a:off x="9125712" y="1554480"/>
            <a:ext cx="2487168" cy="1965960"/>
          </a:xfrm>
          <a:prstGeom prst="rect">
            <a:avLst/>
          </a:prstGeom>
          <a:solidFill>
            <a:srgbClr val="FCFCFA"/>
          </a:solidFill>
          <a:ln w="9525">
            <a:solidFill>
              <a:srgbClr val="C4C9CF"/>
            </a:solidFill>
            <a:prstDash val="solid"/>
          </a:ln>
          <a:effectLst>
            <a:outerShdw sx="100000" sy="100000" kx="0" ky="0" algn="bl" rotWithShape="0" blurRad="127000" dist="12700" dir="5400000">
              <a:srgbClr val="16181D">
                <a:alpha val="16000"/>
              </a:srgbClr>
            </a:outerShdw>
          </a:effectLst>
        </p:spPr>
      </p:sp>
      <p:sp>
        <p:nvSpPr>
          <p:cNvPr id="21" name="Text 18"/>
          <p:cNvSpPr txBox="1"/>
          <p:nvPr/>
        </p:nvSpPr>
        <p:spPr>
          <a:xfrm>
            <a:off x="9326880" y="1783080"/>
            <a:ext cx="2084832" cy="292608"/>
          </a:xfrm>
          <a:prstGeom prst="rect">
            <a:avLst/>
          </a:prstGeom>
          <a:noFill/>
          <a:ln/>
        </p:spPr>
        <p:txBody>
          <a:bodyPr wrap="square" lIns="0" tIns="0" rIns="0" bIns="0" rtlCol="0" anchor="ctr"/>
          <a:lstStyle/>
          <a:p>
            <a:pPr indent="0" marL="0">
              <a:buNone/>
            </a:pPr>
            <a:r>
              <a:rPr lang="en-US" sz="1350" b="1" spc="40" kern="0" dirty="0">
                <a:solidFill>
                  <a:srgbClr val="16181D"/>
                </a:solidFill>
                <a:latin typeface="Arial" pitchFamily="34" charset="0"/>
                <a:ea typeface="Arial" pitchFamily="34" charset="-122"/>
                <a:cs typeface="Arial" pitchFamily="34" charset="-120"/>
              </a:rPr>
              <a:t>BORROWER</a:t>
            </a:r>
            <a:endParaRPr lang="en-US" sz="1350" dirty="0"/>
          </a:p>
        </p:txBody>
      </p:sp>
      <p:sp>
        <p:nvSpPr>
          <p:cNvPr id="22" name="Text 19"/>
          <p:cNvSpPr txBox="1"/>
          <p:nvPr/>
        </p:nvSpPr>
        <p:spPr>
          <a:xfrm>
            <a:off x="9326880" y="2194560"/>
            <a:ext cx="2084832" cy="292608"/>
          </a:xfrm>
          <a:prstGeom prst="rect">
            <a:avLst/>
          </a:prstGeom>
          <a:noFill/>
          <a:ln/>
        </p:spPr>
        <p:txBody>
          <a:bodyPr wrap="square" lIns="0" tIns="0" rIns="0" bIns="0" rtlCol="0" anchor="t"/>
          <a:lstStyle/>
          <a:p>
            <a:pPr algn="l" indent="0" marL="0">
              <a:lnSpc>
                <a:spcPct val="118000"/>
              </a:lnSpc>
              <a:buNone/>
            </a:pPr>
            <a:r>
              <a:rPr lang="en-US" sz="1150" dirty="0">
                <a:solidFill>
                  <a:srgbClr val="16181D"/>
                </a:solidFill>
                <a:latin typeface="Arial" pitchFamily="34" charset="0"/>
                <a:ea typeface="Arial" pitchFamily="34" charset="-122"/>
                <a:cs typeface="Arial" pitchFamily="34" charset="-120"/>
              </a:rPr>
              <a:t>USDC on graduation</a:t>
            </a:r>
            <a:endParaRPr lang="en-US" sz="1150" dirty="0"/>
          </a:p>
        </p:txBody>
      </p:sp>
      <p:sp>
        <p:nvSpPr>
          <p:cNvPr id="23" name="Text 20"/>
          <p:cNvSpPr txBox="1"/>
          <p:nvPr/>
        </p:nvSpPr>
        <p:spPr>
          <a:xfrm>
            <a:off x="9326880" y="2697480"/>
            <a:ext cx="2084832" cy="548640"/>
          </a:xfrm>
          <a:prstGeom prst="rect">
            <a:avLst/>
          </a:prstGeom>
          <a:noFill/>
          <a:ln/>
        </p:spPr>
        <p:txBody>
          <a:bodyPr wrap="square" lIns="0" tIns="0" rIns="0" bIns="0" rtlCol="0" anchor="t"/>
          <a:lstStyle/>
          <a:p>
            <a:pPr algn="l" indent="0" marL="0">
              <a:lnSpc>
                <a:spcPct val="125000"/>
              </a:lnSpc>
              <a:buNone/>
            </a:pPr>
            <a:r>
              <a:rPr lang="en-US" sz="850" dirty="0">
                <a:solidFill>
                  <a:srgbClr val="545A64"/>
                </a:solidFill>
                <a:latin typeface="Courier New" pitchFamily="34" charset="0"/>
                <a:ea typeface="Courier New" pitchFamily="34" charset="-122"/>
                <a:cs typeface="Courier New" pitchFamily="34" charset="-120"/>
              </a:rPr>
              <a:t>disburse() by the agent wallet</a:t>
            </a:r>
            <a:endParaRPr lang="en-US" sz="850" dirty="0"/>
          </a:p>
        </p:txBody>
      </p:sp>
      <p:sp>
        <p:nvSpPr>
          <p:cNvPr id="24" name="Shape 21"/>
          <p:cNvSpPr/>
          <p:nvPr/>
        </p:nvSpPr>
        <p:spPr>
          <a:xfrm>
            <a:off x="566928" y="3749040"/>
            <a:ext cx="5394960" cy="1965960"/>
          </a:xfrm>
          <a:prstGeom prst="rect">
            <a:avLst/>
          </a:prstGeom>
          <a:solidFill>
            <a:srgbClr val="FCFCFA"/>
          </a:solidFill>
          <a:ln w="9525">
            <a:solidFill>
              <a:srgbClr val="C4C9CF"/>
            </a:solidFill>
            <a:prstDash val="solid"/>
          </a:ln>
          <a:effectLst>
            <a:outerShdw sx="100000" sy="100000" kx="0" ky="0" algn="bl" rotWithShape="0" blurRad="127000" dist="12700" dir="5400000">
              <a:srgbClr val="16181D">
                <a:alpha val="16000"/>
              </a:srgbClr>
            </a:outerShdw>
          </a:effectLst>
        </p:spPr>
      </p:sp>
      <p:sp>
        <p:nvSpPr>
          <p:cNvPr id="25" name="Text 22"/>
          <p:cNvSpPr txBox="1"/>
          <p:nvPr/>
        </p:nvSpPr>
        <p:spPr>
          <a:xfrm>
            <a:off x="841248" y="4023360"/>
            <a:ext cx="4846320" cy="182880"/>
          </a:xfrm>
          <a:prstGeom prst="rect">
            <a:avLst/>
          </a:prstGeom>
          <a:noFill/>
          <a:ln/>
        </p:spPr>
        <p:txBody>
          <a:bodyPr wrap="square" lIns="0" tIns="0" rIns="0" bIns="0" rtlCol="0" anchor="t"/>
          <a:lstStyle/>
          <a:p>
            <a:pPr indent="0" marL="0">
              <a:buNone/>
            </a:pPr>
            <a:r>
              <a:rPr lang="en-US" sz="850" b="1" spc="110" kern="0" dirty="0">
                <a:solidFill>
                  <a:srgbClr val="545A64"/>
                </a:solidFill>
                <a:latin typeface="Arial" pitchFamily="34" charset="0"/>
                <a:ea typeface="Arial" pitchFamily="34" charset="-122"/>
                <a:cs typeface="Arial" pitchFamily="34" charset="-120"/>
              </a:rPr>
              <a:t>AGENTS PRICE THE NOTES</a:t>
            </a:r>
            <a:endParaRPr lang="en-US" sz="850" dirty="0"/>
          </a:p>
        </p:txBody>
      </p:sp>
      <p:sp>
        <p:nvSpPr>
          <p:cNvPr id="26" name="Text 23"/>
          <p:cNvSpPr txBox="1"/>
          <p:nvPr/>
        </p:nvSpPr>
        <p:spPr>
          <a:xfrm>
            <a:off x="841248" y="4352544"/>
            <a:ext cx="4846320" cy="1188720"/>
          </a:xfrm>
          <a:prstGeom prst="rect">
            <a:avLst/>
          </a:prstGeom>
          <a:noFill/>
          <a:ln/>
        </p:spPr>
        <p:txBody>
          <a:bodyPr wrap="square" lIns="0" tIns="0" rIns="0" bIns="0" rtlCol="0" anchor="t"/>
          <a:lstStyle/>
          <a:p>
            <a:pPr algn="l" indent="0" marL="0">
              <a:lnSpc>
                <a:spcPct val="118000"/>
              </a:lnSpc>
              <a:buNone/>
            </a:pPr>
            <a:r>
              <a:rPr lang="en-US" sz="1200" dirty="0">
                <a:solidFill>
                  <a:srgbClr val="16181D"/>
                </a:solidFill>
                <a:latin typeface="Arial" pitchFamily="34" charset="0"/>
                <a:ea typeface="Arial" pitchFamily="34" charset="-122"/>
                <a:cs typeface="Arial" pitchFamily="34" charset="-120"/>
              </a:rPr>
              <a:t>Every persona publishes a maxNotePrice. The desk's Dynamic agent wallet bids at the lead's price, lenders bid alongside, and the auction panel has a “copy this agent's bid” button.</a:t>
            </a:r>
            <a:endParaRPr lang="en-US" sz="1200" dirty="0"/>
          </a:p>
        </p:txBody>
      </p:sp>
      <p:sp>
        <p:nvSpPr>
          <p:cNvPr id="27" name="Shape 24"/>
          <p:cNvSpPr/>
          <p:nvPr/>
        </p:nvSpPr>
        <p:spPr>
          <a:xfrm>
            <a:off x="6236208" y="3749040"/>
            <a:ext cx="5388559" cy="1965960"/>
          </a:xfrm>
          <a:prstGeom prst="rect">
            <a:avLst/>
          </a:prstGeom>
          <a:solidFill>
            <a:srgbClr val="FCFCFA"/>
          </a:solidFill>
          <a:ln w="9525">
            <a:solidFill>
              <a:srgbClr val="C4C9CF"/>
            </a:solidFill>
            <a:prstDash val="solid"/>
          </a:ln>
          <a:effectLst>
            <a:outerShdw sx="100000" sy="100000" kx="0" ky="0" algn="bl" rotWithShape="0" blurRad="127000" dist="12700" dir="5400000">
              <a:srgbClr val="16181D">
                <a:alpha val="16000"/>
              </a:srgbClr>
            </a:outerShdw>
          </a:effectLst>
        </p:spPr>
      </p:sp>
      <p:sp>
        <p:nvSpPr>
          <p:cNvPr id="28" name="Text 25"/>
          <p:cNvSpPr txBox="1"/>
          <p:nvPr/>
        </p:nvSpPr>
        <p:spPr>
          <a:xfrm>
            <a:off x="6510528" y="4023360"/>
            <a:ext cx="4839919" cy="182880"/>
          </a:xfrm>
          <a:prstGeom prst="rect">
            <a:avLst/>
          </a:prstGeom>
          <a:noFill/>
          <a:ln/>
        </p:spPr>
        <p:txBody>
          <a:bodyPr wrap="square" lIns="0" tIns="0" rIns="0" bIns="0" rtlCol="0" anchor="t"/>
          <a:lstStyle/>
          <a:p>
            <a:pPr indent="0" marL="0">
              <a:buNone/>
            </a:pPr>
            <a:r>
              <a:rPr lang="en-US" sz="850" b="1" spc="110" kern="0" dirty="0">
                <a:solidFill>
                  <a:srgbClr val="545A64"/>
                </a:solidFill>
                <a:latin typeface="Arial" pitchFamily="34" charset="0"/>
                <a:ea typeface="Arial" pitchFamily="34" charset="-122"/>
                <a:cs typeface="Arial" pitchFamily="34" charset="-120"/>
              </a:rPr>
              <a:t>THEN IT REPAYS ITSELF</a:t>
            </a:r>
            <a:endParaRPr lang="en-US" sz="850" dirty="0"/>
          </a:p>
        </p:txBody>
      </p:sp>
      <p:sp>
        <p:nvSpPr>
          <p:cNvPr id="29" name="Text 26"/>
          <p:cNvSpPr txBox="1"/>
          <p:nvPr/>
        </p:nvSpPr>
        <p:spPr>
          <a:xfrm>
            <a:off x="6510528" y="4352544"/>
            <a:ext cx="4839919" cy="1188720"/>
          </a:xfrm>
          <a:prstGeom prst="rect">
            <a:avLst/>
          </a:prstGeom>
          <a:noFill/>
          <a:ln/>
        </p:spPr>
        <p:txBody>
          <a:bodyPr wrap="square" lIns="0" tIns="0" rIns="0" bIns="0" rtlCol="0" anchor="t"/>
          <a:lstStyle/>
          <a:p>
            <a:pPr algn="l" indent="0" marL="0">
              <a:lnSpc>
                <a:spcPct val="118000"/>
              </a:lnSpc>
              <a:buNone/>
            </a:pPr>
            <a:r>
              <a:rPr lang="en-US" sz="1200" dirty="0">
                <a:solidFill>
                  <a:srgbClr val="16181D"/>
                </a:solidFill>
                <a:latin typeface="Arial" pitchFamily="34" charset="0"/>
                <a:ea typeface="Arial" pitchFamily="34" charset="-122"/>
                <a:cs typeface="Arial" pitchFamily="34" charset="-120"/>
              </a:rPr>
              <a:t>The keeper swaps collected WETH to USDC through the Uniswap Trading API, with the vault itself as the swapper and minUsdcOut enforced on-chain. Holders redeem notes 1:1.</a:t>
            </a:r>
            <a:endParaRPr lang="en-US" sz="1200" dirty="0"/>
          </a:p>
        </p:txBody>
      </p:sp>
      <p:sp>
        <p:nvSpPr>
          <p:cNvPr id="30" name="Text 27"/>
          <p:cNvSpPr txBox="1"/>
          <p:nvPr/>
        </p:nvSpPr>
        <p:spPr>
          <a:xfrm>
            <a:off x="566928" y="6355080"/>
            <a:ext cx="10143439" cy="274320"/>
          </a:xfrm>
          <a:prstGeom prst="rect">
            <a:avLst/>
          </a:prstGeom>
          <a:noFill/>
          <a:ln/>
        </p:spPr>
        <p:txBody>
          <a:bodyPr wrap="square" lIns="0" tIns="0" rIns="0" bIns="0" rtlCol="0" anchor="t"/>
          <a:lstStyle/>
          <a:p>
            <a:pPr indent="0" marL="0">
              <a:buNone/>
            </a:pPr>
            <a:r>
              <a:rPr lang="en-US" sz="850" dirty="0">
                <a:solidFill>
                  <a:srgbClr val="545A64"/>
                </a:solidFill>
                <a:latin typeface="Arial" pitchFamily="34" charset="0"/>
                <a:ea typeface="Arial" pitchFamily="34" charset="-122"/>
                <a:cs typeface="Arial" pitchFamily="34" charset="-120"/>
              </a:rPr>
              <a:t>contracts/src/FeeVault.sol startAuction L259 · agent/src/cca/index.ts · agent/src/uniswap/index.ts. Mainnet Trading API swap: EVIDENCE #1. Feedback: FEEDBACK.md.</a:t>
            </a:r>
            <a:endParaRPr lang="en-US" sz="850" dirty="0"/>
          </a:p>
        </p:txBody>
      </p:sp>
      <p:sp>
        <p:nvSpPr>
          <p:cNvPr id="31" name="Text 28"/>
          <p:cNvSpPr txBox="1"/>
          <p:nvPr/>
        </p:nvSpPr>
        <p:spPr>
          <a:xfrm>
            <a:off x="11076127" y="6355080"/>
            <a:ext cx="548640" cy="274320"/>
          </a:xfrm>
          <a:prstGeom prst="rect">
            <a:avLst/>
          </a:prstGeom>
          <a:noFill/>
          <a:ln/>
        </p:spPr>
        <p:txBody>
          <a:bodyPr wrap="square" lIns="0" tIns="0" rIns="0" bIns="0" rtlCol="0" anchor="t"/>
          <a:lstStyle/>
          <a:p>
            <a:pPr algn="r" indent="0" marL="0">
              <a:buNone/>
            </a:pPr>
            <a:r>
              <a:rPr lang="en-US" sz="900" dirty="0">
                <a:solidFill>
                  <a:srgbClr val="545A64"/>
                </a:solidFill>
                <a:latin typeface="Courier New" pitchFamily="34" charset="0"/>
                <a:ea typeface="Courier New" pitchFamily="34" charset="-122"/>
                <a:cs typeface="Courier New" pitchFamily="34" charset="-120"/>
              </a:rPr>
              <a:t>06</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E5E8E3"/>
        </a:solidFill>
      </p:bgPr>
    </p:bg>
    <p:spTree>
      <p:nvGrpSpPr>
        <p:cNvPr id="1" name=""/>
        <p:cNvGrpSpPr/>
        <p:nvPr/>
      </p:nvGrpSpPr>
      <p:grpSpPr>
        <a:xfrm>
          <a:off x="0" y="0"/>
          <a:ext cx="0" cy="0"/>
          <a:chOff x="0" y="0"/>
          <a:chExt cx="0" cy="0"/>
        </a:xfrm>
      </p:grpSpPr>
      <p:sp>
        <p:nvSpPr>
          <p:cNvPr id="3" name="Text 0"/>
          <p:cNvSpPr txBox="1"/>
          <p:nvPr/>
        </p:nvSpPr>
        <p:spPr>
          <a:xfrm>
            <a:off x="566928" y="402336"/>
            <a:ext cx="11057839" cy="182880"/>
          </a:xfrm>
          <a:prstGeom prst="rect">
            <a:avLst/>
          </a:prstGeom>
          <a:noFill/>
          <a:ln/>
        </p:spPr>
        <p:txBody>
          <a:bodyPr wrap="square" lIns="0" tIns="0" rIns="0" bIns="0" rtlCol="0" anchor="t"/>
          <a:lstStyle/>
          <a:p>
            <a:pPr indent="0" marL="0">
              <a:buNone/>
            </a:pPr>
            <a:r>
              <a:rPr lang="en-US" sz="850" b="1" spc="110" kern="0" dirty="0">
                <a:solidFill>
                  <a:srgbClr val="545A64"/>
                </a:solidFill>
                <a:latin typeface="Arial" pitchFamily="34" charset="0"/>
                <a:ea typeface="Arial" pitchFamily="34" charset="-122"/>
                <a:cs typeface="Arial" pitchFamily="34" charset="-120"/>
              </a:rPr>
              <a:t>CREDIT LINE BOARD</a:t>
            </a:r>
            <a:endParaRPr lang="en-US" sz="850" dirty="0"/>
          </a:p>
        </p:txBody>
      </p:sp>
      <p:sp>
        <p:nvSpPr>
          <p:cNvPr id="4" name="Text 1"/>
          <p:cNvSpPr txBox="1"/>
          <p:nvPr/>
        </p:nvSpPr>
        <p:spPr>
          <a:xfrm>
            <a:off x="566928" y="621792"/>
            <a:ext cx="11057839" cy="566928"/>
          </a:xfrm>
          <a:prstGeom prst="rect">
            <a:avLst/>
          </a:prstGeom>
          <a:noFill/>
          <a:ln/>
        </p:spPr>
        <p:txBody>
          <a:bodyPr wrap="square" lIns="0" tIns="0" rIns="0" bIns="0" rtlCol="0" anchor="t"/>
          <a:lstStyle/>
          <a:p>
            <a:pPr indent="0" marL="0">
              <a:buNone/>
            </a:pPr>
            <a:r>
              <a:rPr lang="en-US" sz="2700" b="1" spc="-30" kern="0" dirty="0">
                <a:solidFill>
                  <a:srgbClr val="16181D"/>
                </a:solidFill>
                <a:latin typeface="Arial" pitchFamily="34" charset="0"/>
                <a:ea typeface="Arial" pitchFamily="34" charset="-122"/>
                <a:cs typeface="Arial" pitchFamily="34" charset="-120"/>
              </a:rPr>
              <a:t>Every Bankr agent, already priced</a:t>
            </a:r>
            <a:endParaRPr lang="en-US" sz="2700" dirty="0"/>
          </a:p>
        </p:txBody>
      </p:sp>
      <p:sp>
        <p:nvSpPr>
          <p:cNvPr id="5" name="Shape 2"/>
          <p:cNvSpPr/>
          <p:nvPr/>
        </p:nvSpPr>
        <p:spPr>
          <a:xfrm>
            <a:off x="566928" y="1371600"/>
            <a:ext cx="6492240" cy="3291840"/>
          </a:xfrm>
          <a:prstGeom prst="rect">
            <a:avLst/>
          </a:prstGeom>
          <a:solidFill>
            <a:srgbClr val="FCFCFA"/>
          </a:solidFill>
          <a:ln w="9525">
            <a:solidFill>
              <a:srgbClr val="C4C9CF"/>
            </a:solidFill>
            <a:prstDash val="solid"/>
          </a:ln>
          <a:effectLst>
            <a:outerShdw sx="100000" sy="100000" kx="0" ky="0" algn="bl" rotWithShape="0" blurRad="127000" dist="12700" dir="5400000">
              <a:srgbClr val="16181D">
                <a:alpha val="16000"/>
              </a:srgbClr>
            </a:outerShdw>
          </a:effectLst>
        </p:spPr>
      </p:sp>
      <p:sp>
        <p:nvSpPr>
          <p:cNvPr id="6" name="Shape 3"/>
          <p:cNvSpPr/>
          <p:nvPr/>
        </p:nvSpPr>
        <p:spPr>
          <a:xfrm>
            <a:off x="841248" y="1664208"/>
            <a:ext cx="2880360" cy="1234440"/>
          </a:xfrm>
          <a:prstGeom prst="rect">
            <a:avLst/>
          </a:prstGeom>
          <a:solidFill>
            <a:srgbClr val="FCFCFA"/>
          </a:solidFill>
          <a:ln w="9525">
            <a:solidFill>
              <a:srgbClr val="C4C9CF"/>
            </a:solidFill>
            <a:prstDash val="solid"/>
          </a:ln>
        </p:spPr>
      </p:sp>
      <p:sp>
        <p:nvSpPr>
          <p:cNvPr id="7" name="Text 4"/>
          <p:cNvSpPr txBox="1"/>
          <p:nvPr/>
        </p:nvSpPr>
        <p:spPr>
          <a:xfrm>
            <a:off x="1024128" y="1847088"/>
            <a:ext cx="2514600" cy="182880"/>
          </a:xfrm>
          <a:prstGeom prst="rect">
            <a:avLst/>
          </a:prstGeom>
          <a:noFill/>
          <a:ln/>
        </p:spPr>
        <p:txBody>
          <a:bodyPr wrap="square" lIns="0" tIns="0" rIns="0" bIns="0" rtlCol="0" anchor="t"/>
          <a:lstStyle/>
          <a:p>
            <a:pPr indent="0" marL="0">
              <a:buNone/>
            </a:pPr>
            <a:r>
              <a:rPr lang="en-US" sz="850" b="1" spc="110" kern="0" dirty="0">
                <a:solidFill>
                  <a:srgbClr val="545A64"/>
                </a:solidFill>
                <a:latin typeface="Arial" pitchFamily="34" charset="0"/>
                <a:ea typeface="Arial" pitchFamily="34" charset="-122"/>
                <a:cs typeface="Arial" pitchFamily="34" charset="-120"/>
              </a:rPr>
              <a:t>PRE-APPROVED CREDIT</a:t>
            </a:r>
            <a:endParaRPr lang="en-US" sz="850" dirty="0"/>
          </a:p>
        </p:txBody>
      </p:sp>
      <p:sp>
        <p:nvSpPr>
          <p:cNvPr id="8" name="Text 5"/>
          <p:cNvSpPr txBox="1"/>
          <p:nvPr/>
        </p:nvSpPr>
        <p:spPr>
          <a:xfrm>
            <a:off x="1024128" y="2103120"/>
            <a:ext cx="2514600" cy="658368"/>
          </a:xfrm>
          <a:prstGeom prst="rect">
            <a:avLst/>
          </a:prstGeom>
          <a:noFill/>
          <a:ln/>
        </p:spPr>
        <p:txBody>
          <a:bodyPr wrap="square" lIns="0" tIns="0" rIns="0" bIns="0" rtlCol="0" anchor="t"/>
          <a:lstStyle/>
          <a:p>
            <a:pPr indent="0" marL="0">
              <a:buNone/>
            </a:pPr>
            <a:r>
              <a:rPr lang="en-US" sz="2800" b="1" spc="-50" kern="0" dirty="0">
                <a:solidFill>
                  <a:srgbClr val="16683B"/>
                </a:solidFill>
                <a:latin typeface="Arial" pitchFamily="34" charset="0"/>
                <a:ea typeface="Arial" pitchFamily="34" charset="-122"/>
                <a:cs typeface="Arial" pitchFamily="34" charset="-120"/>
              </a:rPr>
              <a:t>$756.69</a:t>
            </a:r>
            <a:endParaRPr lang="en-US" sz="2800" dirty="0"/>
          </a:p>
        </p:txBody>
      </p:sp>
      <p:sp>
        <p:nvSpPr>
          <p:cNvPr id="9" name="Shape 6"/>
          <p:cNvSpPr/>
          <p:nvPr/>
        </p:nvSpPr>
        <p:spPr>
          <a:xfrm>
            <a:off x="3813048" y="1664208"/>
            <a:ext cx="2880360" cy="1234440"/>
          </a:xfrm>
          <a:prstGeom prst="rect">
            <a:avLst/>
          </a:prstGeom>
          <a:solidFill>
            <a:srgbClr val="FCFCFA"/>
          </a:solidFill>
          <a:ln w="9525">
            <a:solidFill>
              <a:srgbClr val="C4C9CF"/>
            </a:solidFill>
            <a:prstDash val="solid"/>
          </a:ln>
        </p:spPr>
      </p:sp>
      <p:sp>
        <p:nvSpPr>
          <p:cNvPr id="10" name="Text 7"/>
          <p:cNvSpPr txBox="1"/>
          <p:nvPr/>
        </p:nvSpPr>
        <p:spPr>
          <a:xfrm>
            <a:off x="3995928" y="1847088"/>
            <a:ext cx="2514600" cy="182880"/>
          </a:xfrm>
          <a:prstGeom prst="rect">
            <a:avLst/>
          </a:prstGeom>
          <a:noFill/>
          <a:ln/>
        </p:spPr>
        <p:txBody>
          <a:bodyPr wrap="square" lIns="0" tIns="0" rIns="0" bIns="0" rtlCol="0" anchor="t"/>
          <a:lstStyle/>
          <a:p>
            <a:pPr indent="0" marL="0">
              <a:buNone/>
            </a:pPr>
            <a:r>
              <a:rPr lang="en-US" sz="850" b="1" spc="110" kern="0" dirty="0">
                <a:solidFill>
                  <a:srgbClr val="545A64"/>
                </a:solidFill>
                <a:latin typeface="Arial" pitchFamily="34" charset="0"/>
                <a:ea typeface="Arial" pitchFamily="34" charset="-122"/>
                <a:cs typeface="Arial" pitchFamily="34" charset="-120"/>
              </a:rPr>
              <a:t>AGENTS ELIGIBLE TODAY</a:t>
            </a:r>
            <a:endParaRPr lang="en-US" sz="850" dirty="0"/>
          </a:p>
        </p:txBody>
      </p:sp>
      <p:sp>
        <p:nvSpPr>
          <p:cNvPr id="11" name="Text 8"/>
          <p:cNvSpPr txBox="1"/>
          <p:nvPr/>
        </p:nvSpPr>
        <p:spPr>
          <a:xfrm>
            <a:off x="3995928" y="2103120"/>
            <a:ext cx="2514600" cy="658368"/>
          </a:xfrm>
          <a:prstGeom prst="rect">
            <a:avLst/>
          </a:prstGeom>
          <a:noFill/>
          <a:ln/>
        </p:spPr>
        <p:txBody>
          <a:bodyPr wrap="square" lIns="0" tIns="0" rIns="0" bIns="0" rtlCol="0" anchor="t"/>
          <a:lstStyle/>
          <a:p>
            <a:pPr indent="0" marL="0">
              <a:buNone/>
            </a:pPr>
            <a:r>
              <a:rPr lang="en-US" sz="2800" b="1" spc="-50" kern="0" dirty="0">
                <a:solidFill>
                  <a:srgbClr val="16181D"/>
                </a:solidFill>
                <a:latin typeface="Arial" pitchFamily="34" charset="0"/>
                <a:ea typeface="Arial" pitchFamily="34" charset="-122"/>
                <a:cs typeface="Arial" pitchFamily="34" charset="-120"/>
              </a:rPr>
              <a:t>14 of 105</a:t>
            </a:r>
            <a:endParaRPr lang="en-US" sz="2800" dirty="0"/>
          </a:p>
        </p:txBody>
      </p:sp>
      <p:sp>
        <p:nvSpPr>
          <p:cNvPr id="12" name="Text 9"/>
          <p:cNvSpPr txBox="1"/>
          <p:nvPr/>
        </p:nvSpPr>
        <p:spPr>
          <a:xfrm>
            <a:off x="841248" y="3291840"/>
            <a:ext cx="5943600" cy="1188720"/>
          </a:xfrm>
          <a:prstGeom prst="rect">
            <a:avLst/>
          </a:prstGeom>
          <a:noFill/>
          <a:ln/>
        </p:spPr>
        <p:txBody>
          <a:bodyPr wrap="square" lIns="0" tIns="0" rIns="0" bIns="0" rtlCol="0" anchor="t"/>
          <a:lstStyle/>
          <a:p>
            <a:pPr algn="l" indent="0" marL="0">
              <a:lnSpc>
                <a:spcPct val="118000"/>
              </a:lnSpc>
              <a:buNone/>
            </a:pPr>
            <a:r>
              <a:rPr lang="en-US" sz="1250" dirty="0">
                <a:solidFill>
                  <a:srgbClr val="16181D"/>
                </a:solidFill>
                <a:latin typeface="Arial" pitchFamily="34" charset="0"/>
                <a:ea typeface="Arial" pitchFamily="34" charset="-122"/>
                <a:cs typeface="Arial" pitchFamily="34" charset="-120"/>
              </a:rPr>
              <a:t>Every row runs the same computeTerms, the lead persona's advance rate and a live ETH/USD quote. A rejected agent keeps its row and states the reason. Each row's Apply button opens the real flow.</a:t>
            </a:r>
            <a:endParaRPr lang="en-US" sz="1250" dirty="0"/>
          </a:p>
        </p:txBody>
      </p:sp>
      <p:sp>
        <p:nvSpPr>
          <p:cNvPr id="13" name="Shape 10"/>
          <p:cNvSpPr/>
          <p:nvPr/>
        </p:nvSpPr>
        <p:spPr>
          <a:xfrm>
            <a:off x="7333488" y="1371600"/>
            <a:ext cx="4291279" cy="3291840"/>
          </a:xfrm>
          <a:prstGeom prst="rect">
            <a:avLst/>
          </a:prstGeom>
          <a:solidFill>
            <a:srgbClr val="FCFCFA"/>
          </a:solidFill>
          <a:ln w="9525">
            <a:solidFill>
              <a:srgbClr val="C4C9CF"/>
            </a:solidFill>
            <a:prstDash val="solid"/>
          </a:ln>
          <a:effectLst>
            <a:outerShdw sx="100000" sy="100000" kx="0" ky="0" algn="bl" rotWithShape="0" blurRad="127000" dist="12700" dir="5400000">
              <a:srgbClr val="16181D">
                <a:alpha val="16000"/>
              </a:srgbClr>
            </a:outerShdw>
          </a:effectLst>
        </p:spPr>
      </p:sp>
      <p:sp>
        <p:nvSpPr>
          <p:cNvPr id="14" name="Text 11"/>
          <p:cNvSpPr txBox="1"/>
          <p:nvPr/>
        </p:nvSpPr>
        <p:spPr>
          <a:xfrm>
            <a:off x="7607808" y="1664208"/>
            <a:ext cx="3742639" cy="182880"/>
          </a:xfrm>
          <a:prstGeom prst="rect">
            <a:avLst/>
          </a:prstGeom>
          <a:noFill/>
          <a:ln/>
        </p:spPr>
        <p:txBody>
          <a:bodyPr wrap="square" lIns="0" tIns="0" rIns="0" bIns="0" rtlCol="0" anchor="t"/>
          <a:lstStyle/>
          <a:p>
            <a:pPr indent="0" marL="0">
              <a:buNone/>
            </a:pPr>
            <a:r>
              <a:rPr lang="en-US" sz="850" b="1" spc="110" kern="0" dirty="0">
                <a:solidFill>
                  <a:srgbClr val="545A64"/>
                </a:solidFill>
                <a:latin typeface="Arial" pitchFamily="34" charset="0"/>
                <a:ea typeface="Arial" pitchFamily="34" charset="-122"/>
                <a:cs typeface="Arial" pitchFamily="34" charset="-120"/>
              </a:rPr>
              <a:t>ONCHAIN EQUITIES — ROBINHOOD CHAIN</a:t>
            </a:r>
            <a:endParaRPr lang="en-US" sz="850" dirty="0"/>
          </a:p>
        </p:txBody>
      </p:sp>
      <p:sp>
        <p:nvSpPr>
          <p:cNvPr id="15" name="Text 12"/>
          <p:cNvSpPr txBox="1"/>
          <p:nvPr/>
        </p:nvSpPr>
        <p:spPr>
          <a:xfrm>
            <a:off x="7607808" y="2029968"/>
            <a:ext cx="777240" cy="411480"/>
          </a:xfrm>
          <a:prstGeom prst="rect">
            <a:avLst/>
          </a:prstGeom>
          <a:noFill/>
          <a:ln/>
        </p:spPr>
        <p:txBody>
          <a:bodyPr wrap="square" lIns="0" tIns="0" rIns="0" bIns="0" rtlCol="0" anchor="ctr"/>
          <a:lstStyle/>
          <a:p>
            <a:pPr indent="0" marL="0">
              <a:buNone/>
            </a:pPr>
            <a:r>
              <a:rPr lang="en-US" sz="2200" b="1" dirty="0">
                <a:solidFill>
                  <a:srgbClr val="16181D"/>
                </a:solidFill>
                <a:latin typeface="Arial" pitchFamily="34" charset="0"/>
                <a:ea typeface="Arial" pitchFamily="34" charset="-122"/>
                <a:cs typeface="Arial" pitchFamily="34" charset="-120"/>
              </a:rPr>
              <a:t>17</a:t>
            </a:r>
            <a:endParaRPr lang="en-US" sz="2200" dirty="0"/>
          </a:p>
        </p:txBody>
      </p:sp>
      <p:sp>
        <p:nvSpPr>
          <p:cNvPr id="16" name="Text 13"/>
          <p:cNvSpPr txBox="1"/>
          <p:nvPr/>
        </p:nvSpPr>
        <p:spPr>
          <a:xfrm>
            <a:off x="8430768" y="2103120"/>
            <a:ext cx="2873959" cy="457200"/>
          </a:xfrm>
          <a:prstGeom prst="rect">
            <a:avLst/>
          </a:prstGeom>
          <a:noFill/>
          <a:ln/>
        </p:spPr>
        <p:txBody>
          <a:bodyPr wrap="square" lIns="0" tIns="0" rIns="0" bIns="0" rtlCol="0" anchor="t"/>
          <a:lstStyle/>
          <a:p>
            <a:pPr algn="l" indent="0" marL="0">
              <a:lnSpc>
                <a:spcPct val="118000"/>
              </a:lnSpc>
              <a:buNone/>
            </a:pPr>
            <a:r>
              <a:rPr lang="en-US" sz="1100" dirty="0">
                <a:solidFill>
                  <a:srgbClr val="16181D"/>
                </a:solidFill>
                <a:latin typeface="Arial" pitchFamily="34" charset="0"/>
                <a:ea typeface="Arial" pitchFamily="34" charset="-122"/>
                <a:cs typeface="Arial" pitchFamily="34" charset="-120"/>
              </a:rPr>
              <a:t>agents priced as indicative lines</a:t>
            </a:r>
            <a:endParaRPr lang="en-US" sz="1100" dirty="0"/>
          </a:p>
        </p:txBody>
      </p:sp>
      <p:sp>
        <p:nvSpPr>
          <p:cNvPr id="17" name="Text 14"/>
          <p:cNvSpPr txBox="1"/>
          <p:nvPr/>
        </p:nvSpPr>
        <p:spPr>
          <a:xfrm>
            <a:off x="7607808" y="2688336"/>
            <a:ext cx="777240" cy="411480"/>
          </a:xfrm>
          <a:prstGeom prst="rect">
            <a:avLst/>
          </a:prstGeom>
          <a:noFill/>
          <a:ln/>
        </p:spPr>
        <p:txBody>
          <a:bodyPr wrap="square" lIns="0" tIns="0" rIns="0" bIns="0" rtlCol="0" anchor="ctr"/>
          <a:lstStyle/>
          <a:p>
            <a:pPr indent="0" marL="0">
              <a:buNone/>
            </a:pPr>
            <a:r>
              <a:rPr lang="en-US" sz="2200" b="1" dirty="0">
                <a:solidFill>
                  <a:srgbClr val="16181D"/>
                </a:solidFill>
                <a:latin typeface="Arial" pitchFamily="34" charset="0"/>
                <a:ea typeface="Arial" pitchFamily="34" charset="-122"/>
                <a:cs typeface="Arial" pitchFamily="34" charset="-120"/>
              </a:rPr>
              <a:t>4</a:t>
            </a:r>
            <a:endParaRPr lang="en-US" sz="2200" dirty="0"/>
          </a:p>
        </p:txBody>
      </p:sp>
      <p:sp>
        <p:nvSpPr>
          <p:cNvPr id="18" name="Text 15"/>
          <p:cNvSpPr txBox="1"/>
          <p:nvPr/>
        </p:nvSpPr>
        <p:spPr>
          <a:xfrm>
            <a:off x="8430768" y="2761488"/>
            <a:ext cx="2873959" cy="457200"/>
          </a:xfrm>
          <a:prstGeom prst="rect">
            <a:avLst/>
          </a:prstGeom>
          <a:noFill/>
          <a:ln/>
        </p:spPr>
        <p:txBody>
          <a:bodyPr wrap="square" lIns="0" tIns="0" rIns="0" bIns="0" rtlCol="0" anchor="t"/>
          <a:lstStyle/>
          <a:p>
            <a:pPr algn="l" indent="0" marL="0">
              <a:lnSpc>
                <a:spcPct val="118000"/>
              </a:lnSpc>
              <a:buNone/>
            </a:pPr>
            <a:r>
              <a:rPr lang="en-US" sz="1100" dirty="0">
                <a:solidFill>
                  <a:srgbClr val="16181D"/>
                </a:solidFill>
                <a:latin typeface="Arial" pitchFamily="34" charset="0"/>
                <a:ea typeface="Arial" pitchFamily="34" charset="-122"/>
                <a:cs typeface="Arial" pitchFamily="34" charset="-120"/>
              </a:rPr>
              <a:t>earn fees in tokenized stocks</a:t>
            </a:r>
            <a:endParaRPr lang="en-US" sz="1100" dirty="0"/>
          </a:p>
        </p:txBody>
      </p:sp>
      <p:sp>
        <p:nvSpPr>
          <p:cNvPr id="19" name="Text 16"/>
          <p:cNvSpPr txBox="1"/>
          <p:nvPr/>
        </p:nvSpPr>
        <p:spPr>
          <a:xfrm>
            <a:off x="7607808" y="3474720"/>
            <a:ext cx="3742639" cy="274320"/>
          </a:xfrm>
          <a:prstGeom prst="rect">
            <a:avLst/>
          </a:prstGeom>
          <a:noFill/>
          <a:ln/>
        </p:spPr>
        <p:txBody>
          <a:bodyPr wrap="square" lIns="0" tIns="0" rIns="0" bIns="0" rtlCol="0" anchor="t"/>
          <a:lstStyle/>
          <a:p>
            <a:pPr algn="l" indent="0" marL="0">
              <a:lnSpc>
                <a:spcPct val="125000"/>
              </a:lnSpc>
              <a:buNone/>
            </a:pPr>
            <a:r>
              <a:rPr lang="en-US" sz="1150" b="1" dirty="0">
                <a:solidFill>
                  <a:srgbClr val="5A2BB3"/>
                </a:solidFill>
                <a:latin typeface="Courier New" pitchFamily="34" charset="0"/>
                <a:ea typeface="Courier New" pitchFamily="34" charset="-122"/>
                <a:cs typeface="Courier New" pitchFamily="34" charset="-120"/>
              </a:rPr>
              <a:t>SPY · TSLA · MSTR · AMZN</a:t>
            </a:r>
            <a:endParaRPr lang="en-US" sz="1150" dirty="0"/>
          </a:p>
        </p:txBody>
      </p:sp>
      <p:sp>
        <p:nvSpPr>
          <p:cNvPr id="20" name="Text 17"/>
          <p:cNvSpPr txBox="1"/>
          <p:nvPr/>
        </p:nvSpPr>
        <p:spPr>
          <a:xfrm>
            <a:off x="7607808" y="3822192"/>
            <a:ext cx="3742639" cy="640080"/>
          </a:xfrm>
          <a:prstGeom prst="rect">
            <a:avLst/>
          </a:prstGeom>
          <a:noFill/>
          <a:ln/>
        </p:spPr>
        <p:txBody>
          <a:bodyPr wrap="square" lIns="0" tIns="0" rIns="0" bIns="0" rtlCol="0" anchor="t"/>
          <a:lstStyle/>
          <a:p>
            <a:pPr algn="l" indent="0" marL="0">
              <a:lnSpc>
                <a:spcPct val="118000"/>
              </a:lnSpc>
              <a:buNone/>
            </a:pPr>
            <a:r>
              <a:rPr lang="en-US" sz="1050" dirty="0">
                <a:solidFill>
                  <a:srgbClr val="545A64"/>
                </a:solidFill>
                <a:latin typeface="Arial" pitchFamily="34" charset="0"/>
                <a:ea typeface="Arial" pitchFamily="34" charset="-122"/>
                <a:cs typeface="Arial" pitchFamily="34" charset="-120"/>
              </a:rPr>
              <a:t>Fees arrive as shares. Marked indicative: the desk contracts are deployed on Base only.</a:t>
            </a:r>
            <a:endParaRPr lang="en-US" sz="1050" dirty="0"/>
          </a:p>
        </p:txBody>
      </p:sp>
      <p:sp>
        <p:nvSpPr>
          <p:cNvPr id="21" name="Shape 18"/>
          <p:cNvSpPr/>
          <p:nvPr/>
        </p:nvSpPr>
        <p:spPr>
          <a:xfrm>
            <a:off x="566928" y="4892040"/>
            <a:ext cx="11057839" cy="914400"/>
          </a:xfrm>
          <a:prstGeom prst="rect">
            <a:avLst/>
          </a:prstGeom>
          <a:solidFill>
            <a:srgbClr val="FCFCFA"/>
          </a:solidFill>
          <a:ln w="9525">
            <a:solidFill>
              <a:srgbClr val="C4C9CF"/>
            </a:solidFill>
            <a:prstDash val="solid"/>
          </a:ln>
        </p:spPr>
      </p:sp>
      <p:sp>
        <p:nvSpPr>
          <p:cNvPr id="22" name="Text 19"/>
          <p:cNvSpPr txBox="1"/>
          <p:nvPr/>
        </p:nvSpPr>
        <p:spPr>
          <a:xfrm>
            <a:off x="841248" y="5102352"/>
            <a:ext cx="4572000" cy="182880"/>
          </a:xfrm>
          <a:prstGeom prst="rect">
            <a:avLst/>
          </a:prstGeom>
          <a:noFill/>
          <a:ln/>
        </p:spPr>
        <p:txBody>
          <a:bodyPr wrap="square" lIns="0" tIns="0" rIns="0" bIns="0" rtlCol="0" anchor="t"/>
          <a:lstStyle/>
          <a:p>
            <a:pPr indent="0" marL="0">
              <a:buNone/>
            </a:pPr>
            <a:r>
              <a:rPr lang="en-US" sz="850" b="1" spc="110" kern="0" dirty="0">
                <a:solidFill>
                  <a:srgbClr val="16683B"/>
                </a:solidFill>
                <a:latin typeface="Arial" pitchFamily="34" charset="0"/>
                <a:ea typeface="Arial" pitchFamily="34" charset="-122"/>
                <a:cs typeface="Arial" pitchFamily="34" charset="-120"/>
              </a:rPr>
              <a:t>NOT THEORETICAL</a:t>
            </a:r>
            <a:endParaRPr lang="en-US" sz="850" dirty="0"/>
          </a:p>
        </p:txBody>
      </p:sp>
      <p:sp>
        <p:nvSpPr>
          <p:cNvPr id="23" name="Text 20"/>
          <p:cNvSpPr txBox="1"/>
          <p:nvPr/>
        </p:nvSpPr>
        <p:spPr>
          <a:xfrm>
            <a:off x="841248" y="5358384"/>
            <a:ext cx="10509199" cy="365760"/>
          </a:xfrm>
          <a:prstGeom prst="rect">
            <a:avLst/>
          </a:prstGeom>
          <a:noFill/>
          <a:ln/>
        </p:spPr>
        <p:txBody>
          <a:bodyPr wrap="square" lIns="0" tIns="0" rIns="0" bIns="0" rtlCol="0" anchor="t"/>
          <a:lstStyle/>
          <a:p>
            <a:pPr algn="l" indent="0" marL="0">
              <a:lnSpc>
                <a:spcPct val="118000"/>
              </a:lnSpc>
              <a:buNone/>
            </a:pPr>
            <a:r>
              <a:rPr lang="en-US" sz="1150" dirty="0">
                <a:solidFill>
                  <a:srgbClr val="16181D"/>
                </a:solidFill>
                <a:latin typeface="Arial" pitchFamily="34" charset="0"/>
                <a:ea typeface="Arial" pitchFamily="34" charset="-122"/>
                <a:cs typeface="Arial" pitchFamily="34" charset="-120"/>
              </a:rPr>
              <a:t>The desk bridged 0.0002 ETH to Robinhood Chain and bought 0.00079 TSLA through the Uniswap Trading API on chain 4663 — proof the liquidation leg trades.</a:t>
            </a:r>
            <a:endParaRPr lang="en-US" sz="1150" dirty="0"/>
          </a:p>
        </p:txBody>
      </p:sp>
      <p:sp>
        <p:nvSpPr>
          <p:cNvPr id="24" name="Text 21"/>
          <p:cNvSpPr txBox="1"/>
          <p:nvPr/>
        </p:nvSpPr>
        <p:spPr>
          <a:xfrm>
            <a:off x="566928" y="6355080"/>
            <a:ext cx="10143439" cy="274320"/>
          </a:xfrm>
          <a:prstGeom prst="rect">
            <a:avLst/>
          </a:prstGeom>
          <a:noFill/>
          <a:ln/>
        </p:spPr>
        <p:txBody>
          <a:bodyPr wrap="square" lIns="0" tIns="0" rIns="0" bIns="0" rtlCol="0" anchor="t"/>
          <a:lstStyle/>
          <a:p>
            <a:pPr indent="0" marL="0">
              <a:buNone/>
            </a:pPr>
            <a:r>
              <a:rPr lang="en-US" sz="850" dirty="0">
                <a:solidFill>
                  <a:srgbClr val="545A64"/>
                </a:solidFill>
                <a:latin typeface="Arial" pitchFamily="34" charset="0"/>
                <a:ea typeface="Arial" pitchFamily="34" charset="-122"/>
                <a:cs typeface="Arial" pitchFamily="34" charset="-120"/>
              </a:rPr>
              <a:t>Bankr /api/board, snapshot 2026-09-19 15:44 UTC (README). TSLA buy: docs/EVIDENCE.md #6. Live board: gadai-six.vercel.app/board.</a:t>
            </a:r>
            <a:endParaRPr lang="en-US" sz="850" dirty="0"/>
          </a:p>
        </p:txBody>
      </p:sp>
      <p:sp>
        <p:nvSpPr>
          <p:cNvPr id="25" name="Text 22"/>
          <p:cNvSpPr txBox="1"/>
          <p:nvPr/>
        </p:nvSpPr>
        <p:spPr>
          <a:xfrm>
            <a:off x="11076127" y="6355080"/>
            <a:ext cx="548640" cy="274320"/>
          </a:xfrm>
          <a:prstGeom prst="rect">
            <a:avLst/>
          </a:prstGeom>
          <a:noFill/>
          <a:ln/>
        </p:spPr>
        <p:txBody>
          <a:bodyPr wrap="square" lIns="0" tIns="0" rIns="0" bIns="0" rtlCol="0" anchor="t"/>
          <a:lstStyle/>
          <a:p>
            <a:pPr algn="r" indent="0" marL="0">
              <a:buNone/>
            </a:pPr>
            <a:r>
              <a:rPr lang="en-US" sz="900" dirty="0">
                <a:solidFill>
                  <a:srgbClr val="545A64"/>
                </a:solidFill>
                <a:latin typeface="Courier New" pitchFamily="34" charset="0"/>
                <a:ea typeface="Courier New" pitchFamily="34" charset="-122"/>
                <a:cs typeface="Courier New" pitchFamily="34" charset="-120"/>
              </a:rPr>
              <a:t>07</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E5E8E3"/>
        </a:solidFill>
      </p:bgPr>
    </p:bg>
    <p:spTree>
      <p:nvGrpSpPr>
        <p:cNvPr id="1" name=""/>
        <p:cNvGrpSpPr/>
        <p:nvPr/>
      </p:nvGrpSpPr>
      <p:grpSpPr>
        <a:xfrm>
          <a:off x="0" y="0"/>
          <a:ext cx="0" cy="0"/>
          <a:chOff x="0" y="0"/>
          <a:chExt cx="0" cy="0"/>
        </a:xfrm>
      </p:grpSpPr>
      <p:sp>
        <p:nvSpPr>
          <p:cNvPr id="3" name="Text 0"/>
          <p:cNvSpPr txBox="1"/>
          <p:nvPr/>
        </p:nvSpPr>
        <p:spPr>
          <a:xfrm>
            <a:off x="566928" y="402336"/>
            <a:ext cx="11057839" cy="182880"/>
          </a:xfrm>
          <a:prstGeom prst="rect">
            <a:avLst/>
          </a:prstGeom>
          <a:noFill/>
          <a:ln/>
        </p:spPr>
        <p:txBody>
          <a:bodyPr wrap="square" lIns="0" tIns="0" rIns="0" bIns="0" rtlCol="0" anchor="t"/>
          <a:lstStyle/>
          <a:p>
            <a:pPr indent="0" marL="0">
              <a:buNone/>
            </a:pPr>
            <a:r>
              <a:rPr lang="en-US" sz="850" b="1" spc="110" kern="0" dirty="0">
                <a:solidFill>
                  <a:srgbClr val="545A64"/>
                </a:solidFill>
                <a:latin typeface="Arial" pitchFamily="34" charset="0"/>
                <a:ea typeface="Arial" pitchFamily="34" charset="-122"/>
                <a:cs typeface="Arial" pitchFamily="34" charset="-120"/>
              </a:rPr>
              <a:t>DEFINITIVE FLASH — SOCIAL TRADING</a:t>
            </a:r>
            <a:endParaRPr lang="en-US" sz="850" dirty="0"/>
          </a:p>
        </p:txBody>
      </p:sp>
      <p:sp>
        <p:nvSpPr>
          <p:cNvPr id="4" name="Text 1"/>
          <p:cNvSpPr txBox="1"/>
          <p:nvPr/>
        </p:nvSpPr>
        <p:spPr>
          <a:xfrm>
            <a:off x="566928" y="621792"/>
            <a:ext cx="11057839" cy="566928"/>
          </a:xfrm>
          <a:prstGeom prst="rect">
            <a:avLst/>
          </a:prstGeom>
          <a:noFill/>
          <a:ln/>
        </p:spPr>
        <p:txBody>
          <a:bodyPr wrap="square" lIns="0" tIns="0" rIns="0" bIns="0" rtlCol="0" anchor="t"/>
          <a:lstStyle/>
          <a:p>
            <a:pPr indent="0" marL="0">
              <a:buNone/>
            </a:pPr>
            <a:r>
              <a:rPr lang="en-US" sz="2700" b="1" spc="-30" kern="0" dirty="0">
                <a:solidFill>
                  <a:srgbClr val="16181D"/>
                </a:solidFill>
                <a:latin typeface="Arial" pitchFamily="34" charset="0"/>
                <a:ea typeface="Arial" pitchFamily="34" charset="-122"/>
                <a:cs typeface="Arial" pitchFamily="34" charset="-120"/>
              </a:rPr>
              <a:t>Follow the desk, or don't</a:t>
            </a:r>
            <a:endParaRPr lang="en-US" sz="2700" dirty="0"/>
          </a:p>
        </p:txBody>
      </p:sp>
      <p:sp>
        <p:nvSpPr>
          <p:cNvPr id="5" name="Shape 2"/>
          <p:cNvSpPr/>
          <p:nvPr/>
        </p:nvSpPr>
        <p:spPr>
          <a:xfrm>
            <a:off x="566928" y="1371600"/>
            <a:ext cx="6035040" cy="4343400"/>
          </a:xfrm>
          <a:prstGeom prst="rect">
            <a:avLst/>
          </a:prstGeom>
          <a:solidFill>
            <a:srgbClr val="FCFCFA"/>
          </a:solidFill>
          <a:ln w="9525">
            <a:solidFill>
              <a:srgbClr val="C4C9CF"/>
            </a:solidFill>
            <a:prstDash val="solid"/>
          </a:ln>
          <a:effectLst>
            <a:outerShdw sx="100000" sy="100000" kx="0" ky="0" algn="bl" rotWithShape="0" blurRad="127000" dist="12700" dir="5400000">
              <a:srgbClr val="16181D">
                <a:alpha val="16000"/>
              </a:srgbClr>
            </a:outerShdw>
          </a:effectLst>
        </p:spPr>
      </p:sp>
      <p:sp>
        <p:nvSpPr>
          <p:cNvPr id="6" name="Text 3"/>
          <p:cNvSpPr txBox="1"/>
          <p:nvPr/>
        </p:nvSpPr>
        <p:spPr>
          <a:xfrm>
            <a:off x="841248" y="1664208"/>
            <a:ext cx="5486400" cy="182880"/>
          </a:xfrm>
          <a:prstGeom prst="rect">
            <a:avLst/>
          </a:prstGeom>
          <a:noFill/>
          <a:ln/>
        </p:spPr>
        <p:txBody>
          <a:bodyPr wrap="square" lIns="0" tIns="0" rIns="0" bIns="0" rtlCol="0" anchor="t"/>
          <a:lstStyle/>
          <a:p>
            <a:pPr indent="0" marL="0">
              <a:buNone/>
            </a:pPr>
            <a:r>
              <a:rPr lang="en-US" sz="850" b="1" spc="110" kern="0" dirty="0">
                <a:solidFill>
                  <a:srgbClr val="545A64"/>
                </a:solidFill>
                <a:latin typeface="Arial" pitchFamily="34" charset="0"/>
                <a:ea typeface="Arial" pitchFamily="34" charset="-122"/>
                <a:cs typeface="Arial" pitchFamily="34" charset="-120"/>
              </a:rPr>
              <a:t>EVERY MEMO IS A PUBLIC SIGNAL</a:t>
            </a:r>
            <a:endParaRPr lang="en-US" sz="850" dirty="0"/>
          </a:p>
        </p:txBody>
      </p:sp>
      <p:sp>
        <p:nvSpPr>
          <p:cNvPr id="7" name="Text 4"/>
          <p:cNvSpPr txBox="1"/>
          <p:nvPr/>
        </p:nvSpPr>
        <p:spPr>
          <a:xfrm>
            <a:off x="841248" y="2084832"/>
            <a:ext cx="5486400" cy="274320"/>
          </a:xfrm>
          <a:prstGeom prst="rect">
            <a:avLst/>
          </a:prstGeom>
          <a:noFill/>
          <a:ln/>
        </p:spPr>
        <p:txBody>
          <a:bodyPr wrap="square" lIns="0" tIns="0" rIns="0" bIns="0" rtlCol="0" anchor="ctr"/>
          <a:lstStyle/>
          <a:p>
            <a:pPr indent="0" marL="0">
              <a:buNone/>
            </a:pPr>
            <a:r>
              <a:rPr lang="en-US" sz="1250" b="1" dirty="0">
                <a:solidFill>
                  <a:srgbClr val="16181D"/>
                </a:solidFill>
                <a:latin typeface="Arial" pitchFamily="34" charset="0"/>
                <a:ea typeface="Arial" pitchFamily="34" charset="-122"/>
                <a:cs typeface="Arial" pitchFamily="34" charset="-120"/>
              </a:rPr>
              <a:t>Leaderboard</a:t>
            </a:r>
            <a:endParaRPr lang="en-US" sz="1250" dirty="0"/>
          </a:p>
        </p:txBody>
      </p:sp>
      <p:sp>
        <p:nvSpPr>
          <p:cNvPr id="8" name="Text 5"/>
          <p:cNvSpPr txBox="1"/>
          <p:nvPr/>
        </p:nvSpPr>
        <p:spPr>
          <a:xfrm>
            <a:off x="841248" y="2395728"/>
            <a:ext cx="5486400" cy="594360"/>
          </a:xfrm>
          <a:prstGeom prst="rect">
            <a:avLst/>
          </a:prstGeom>
          <a:noFill/>
          <a:ln/>
        </p:spPr>
        <p:txBody>
          <a:bodyPr wrap="square" lIns="0" tIns="0" rIns="0" bIns="0" rtlCol="0" anchor="t"/>
          <a:lstStyle/>
          <a:p>
            <a:pPr algn="l" indent="0" marL="0">
              <a:lnSpc>
                <a:spcPct val="118000"/>
              </a:lnSpc>
              <a:buNone/>
            </a:pPr>
            <a:r>
              <a:rPr lang="en-US" sz="1150" dirty="0">
                <a:solidFill>
                  <a:srgbClr val="545A64"/>
                </a:solidFill>
                <a:latin typeface="Arial" pitchFamily="34" charset="0"/>
                <a:ea typeface="Arial" pitchFamily="34" charset="-122"/>
                <a:cs typeface="Arial" pitchFamily="34" charset="-120"/>
              </a:rPr>
              <a:t>personas ranked on realized on-chain repayment and follower PnL — no realized data, no score</a:t>
            </a:r>
            <a:endParaRPr lang="en-US" sz="1150" dirty="0"/>
          </a:p>
        </p:txBody>
      </p:sp>
      <p:sp>
        <p:nvSpPr>
          <p:cNvPr id="9" name="Shape 6"/>
          <p:cNvSpPr/>
          <p:nvPr/>
        </p:nvSpPr>
        <p:spPr>
          <a:xfrm>
            <a:off x="841248" y="3090672"/>
            <a:ext cx="5486400" cy="0"/>
          </a:xfrm>
          <a:prstGeom prst="line">
            <a:avLst/>
          </a:prstGeom>
          <a:noFill/>
          <a:ln w="9525">
            <a:solidFill>
              <a:srgbClr val="C4C9CF"/>
            </a:solidFill>
            <a:prstDash val="solid"/>
          </a:ln>
        </p:spPr>
      </p:sp>
      <p:sp>
        <p:nvSpPr>
          <p:cNvPr id="10" name="Text 7"/>
          <p:cNvSpPr txBox="1"/>
          <p:nvPr/>
        </p:nvSpPr>
        <p:spPr>
          <a:xfrm>
            <a:off x="841248" y="3227832"/>
            <a:ext cx="5486400" cy="274320"/>
          </a:xfrm>
          <a:prstGeom prst="rect">
            <a:avLst/>
          </a:prstGeom>
          <a:noFill/>
          <a:ln/>
        </p:spPr>
        <p:txBody>
          <a:bodyPr wrap="square" lIns="0" tIns="0" rIns="0" bIns="0" rtlCol="0" anchor="ctr"/>
          <a:lstStyle/>
          <a:p>
            <a:pPr indent="0" marL="0">
              <a:buNone/>
            </a:pPr>
            <a:r>
              <a:rPr lang="en-US" sz="1250" b="1" dirty="0">
                <a:solidFill>
                  <a:srgbClr val="16181D"/>
                </a:solidFill>
                <a:latin typeface="Arial" pitchFamily="34" charset="0"/>
                <a:ea typeface="Arial" pitchFamily="34" charset="-122"/>
                <a:cs typeface="Arial" pitchFamily="34" charset="-120"/>
              </a:rPr>
              <a:t>Bracket mirror</a:t>
            </a:r>
            <a:endParaRPr lang="en-US" sz="1250" dirty="0"/>
          </a:p>
        </p:txBody>
      </p:sp>
      <p:sp>
        <p:nvSpPr>
          <p:cNvPr id="11" name="Text 8"/>
          <p:cNvSpPr txBox="1"/>
          <p:nvPr/>
        </p:nvSpPr>
        <p:spPr>
          <a:xfrm>
            <a:off x="841248" y="3538728"/>
            <a:ext cx="5486400" cy="594360"/>
          </a:xfrm>
          <a:prstGeom prst="rect">
            <a:avLst/>
          </a:prstGeom>
          <a:noFill/>
          <a:ln/>
        </p:spPr>
        <p:txBody>
          <a:bodyPr wrap="square" lIns="0" tIns="0" rIns="0" bIns="0" rtlCol="0" anchor="t"/>
          <a:lstStyle/>
          <a:p>
            <a:pPr algn="l" indent="0" marL="0">
              <a:lnSpc>
                <a:spcPct val="118000"/>
              </a:lnSpc>
              <a:buNone/>
            </a:pPr>
            <a:r>
              <a:rPr lang="en-US" sz="1150" dirty="0">
                <a:solidFill>
                  <a:srgbClr val="545A64"/>
                </a:solidFill>
                <a:latin typeface="Arial" pitchFamily="34" charset="0"/>
                <a:ea typeface="Arial" pitchFamily="34" charset="-122"/>
                <a:cs typeface="Arial" pitchFamily="34" charset="-120"/>
              </a:rPr>
              <a:t>a Flash market entry with take-profit and stop-loss attached</a:t>
            </a:r>
            <a:endParaRPr lang="en-US" sz="1150" dirty="0"/>
          </a:p>
        </p:txBody>
      </p:sp>
      <p:sp>
        <p:nvSpPr>
          <p:cNvPr id="12" name="Shape 9"/>
          <p:cNvSpPr/>
          <p:nvPr/>
        </p:nvSpPr>
        <p:spPr>
          <a:xfrm>
            <a:off x="841248" y="4233672"/>
            <a:ext cx="5486400" cy="0"/>
          </a:xfrm>
          <a:prstGeom prst="line">
            <a:avLst/>
          </a:prstGeom>
          <a:noFill/>
          <a:ln w="9525">
            <a:solidFill>
              <a:srgbClr val="C4C9CF"/>
            </a:solidFill>
            <a:prstDash val="solid"/>
          </a:ln>
        </p:spPr>
      </p:sp>
      <p:sp>
        <p:nvSpPr>
          <p:cNvPr id="13" name="Text 10"/>
          <p:cNvSpPr txBox="1"/>
          <p:nvPr/>
        </p:nvSpPr>
        <p:spPr>
          <a:xfrm>
            <a:off x="841248" y="4370832"/>
            <a:ext cx="5486400" cy="274320"/>
          </a:xfrm>
          <a:prstGeom prst="rect">
            <a:avLst/>
          </a:prstGeom>
          <a:noFill/>
          <a:ln/>
        </p:spPr>
        <p:txBody>
          <a:bodyPr wrap="square" lIns="0" tIns="0" rIns="0" bIns="0" rtlCol="0" anchor="ctr"/>
          <a:lstStyle/>
          <a:p>
            <a:pPr indent="0" marL="0">
              <a:buNone/>
            </a:pPr>
            <a:r>
              <a:rPr lang="en-US" sz="1250" b="1" dirty="0">
                <a:solidFill>
                  <a:srgbClr val="16181D"/>
                </a:solidFill>
                <a:latin typeface="Arial" pitchFamily="34" charset="0"/>
                <a:ea typeface="Arial" pitchFamily="34" charset="-122"/>
                <a:cs typeface="Arial" pitchFamily="34" charset="-120"/>
              </a:rPr>
              <a:t>DCA mirror</a:t>
            </a:r>
            <a:endParaRPr lang="en-US" sz="1250" dirty="0"/>
          </a:p>
        </p:txBody>
      </p:sp>
      <p:sp>
        <p:nvSpPr>
          <p:cNvPr id="14" name="Text 11"/>
          <p:cNvSpPr txBox="1"/>
          <p:nvPr/>
        </p:nvSpPr>
        <p:spPr>
          <a:xfrm>
            <a:off x="841248" y="4681728"/>
            <a:ext cx="5486400" cy="594360"/>
          </a:xfrm>
          <a:prstGeom prst="rect">
            <a:avLst/>
          </a:prstGeom>
          <a:noFill/>
          <a:ln/>
        </p:spPr>
        <p:txBody>
          <a:bodyPr wrap="square" lIns="0" tIns="0" rIns="0" bIns="0" rtlCol="0" anchor="t"/>
          <a:lstStyle/>
          <a:p>
            <a:pPr algn="l" indent="0" marL="0">
              <a:lnSpc>
                <a:spcPct val="118000"/>
              </a:lnSpc>
              <a:buNone/>
            </a:pPr>
            <a:r>
              <a:rPr lang="en-US" sz="1150" dirty="0">
                <a:solidFill>
                  <a:srgbClr val="545A64"/>
                </a:solidFill>
                <a:latin typeface="Arial" pitchFamily="34" charset="0"/>
                <a:ea typeface="Arial" pitchFamily="34" charset="-122"/>
                <a:cs typeface="Arial" pitchFamily="34" charset="-120"/>
              </a:rPr>
              <a:t>a long Flash TWAP that buys one slice a day</a:t>
            </a:r>
            <a:endParaRPr lang="en-US" sz="1150" dirty="0"/>
          </a:p>
        </p:txBody>
      </p:sp>
      <p:sp>
        <p:nvSpPr>
          <p:cNvPr id="15" name="Text 12"/>
          <p:cNvSpPr txBox="1"/>
          <p:nvPr/>
        </p:nvSpPr>
        <p:spPr>
          <a:xfrm>
            <a:off x="841248" y="5230368"/>
            <a:ext cx="5486400" cy="274320"/>
          </a:xfrm>
          <a:prstGeom prst="rect">
            <a:avLst/>
          </a:prstGeom>
          <a:noFill/>
          <a:ln/>
        </p:spPr>
        <p:txBody>
          <a:bodyPr wrap="square" lIns="0" tIns="0" rIns="0" bIns="0" rtlCol="0" anchor="t"/>
          <a:lstStyle/>
          <a:p>
            <a:pPr algn="l" indent="0" marL="0">
              <a:lnSpc>
                <a:spcPct val="125000"/>
              </a:lnSpc>
              <a:buNone/>
            </a:pPr>
            <a:r>
              <a:rPr lang="en-US" sz="850" dirty="0">
                <a:solidFill>
                  <a:srgbClr val="545A64"/>
                </a:solidFill>
                <a:latin typeface="Courier New" pitchFamily="34" charset="0"/>
                <a:ea typeface="Courier New" pitchFamily="34" charset="-122"/>
                <a:cs typeface="Courier New" pitchFamily="34" charset="-120"/>
              </a:rPr>
              <a:t>Definitive charges 10 bps · optional integrator fee, identical on quote and order</a:t>
            </a:r>
            <a:endParaRPr lang="en-US" sz="850" dirty="0"/>
          </a:p>
        </p:txBody>
      </p:sp>
      <p:sp>
        <p:nvSpPr>
          <p:cNvPr id="16" name="Shape 13"/>
          <p:cNvSpPr/>
          <p:nvPr/>
        </p:nvSpPr>
        <p:spPr>
          <a:xfrm>
            <a:off x="6876288" y="1371600"/>
            <a:ext cx="4748479" cy="4343400"/>
          </a:xfrm>
          <a:prstGeom prst="rect">
            <a:avLst/>
          </a:prstGeom>
          <a:solidFill>
            <a:srgbClr val="FCFCFA"/>
          </a:solidFill>
          <a:ln w="9525">
            <a:solidFill>
              <a:srgbClr val="C4C9CF"/>
            </a:solidFill>
            <a:prstDash val="solid"/>
          </a:ln>
          <a:effectLst>
            <a:outerShdw sx="100000" sy="100000" kx="0" ky="0" algn="bl" rotWithShape="0" blurRad="127000" dist="12700" dir="5400000">
              <a:srgbClr val="16181D">
                <a:alpha val="16000"/>
              </a:srgbClr>
            </a:outerShdw>
          </a:effectLst>
        </p:spPr>
      </p:sp>
      <p:sp>
        <p:nvSpPr>
          <p:cNvPr id="17" name="Text 14"/>
          <p:cNvSpPr txBox="1"/>
          <p:nvPr/>
        </p:nvSpPr>
        <p:spPr>
          <a:xfrm>
            <a:off x="7150608" y="1664208"/>
            <a:ext cx="4199839" cy="182880"/>
          </a:xfrm>
          <a:prstGeom prst="rect">
            <a:avLst/>
          </a:prstGeom>
          <a:noFill/>
          <a:ln/>
        </p:spPr>
        <p:txBody>
          <a:bodyPr wrap="square" lIns="0" tIns="0" rIns="0" bIns="0" rtlCol="0" anchor="t"/>
          <a:lstStyle/>
          <a:p>
            <a:pPr indent="0" marL="0">
              <a:buNone/>
            </a:pPr>
            <a:r>
              <a:rPr lang="en-US" sz="850" b="1" spc="110" kern="0" dirty="0">
                <a:solidFill>
                  <a:srgbClr val="545A64"/>
                </a:solidFill>
                <a:latin typeface="Arial" pitchFamily="34" charset="0"/>
                <a:ea typeface="Arial" pitchFamily="34" charset="-122"/>
                <a:cs typeface="Arial" pitchFamily="34" charset="-120"/>
              </a:rPr>
              <a:t>FILLED ON BASE MAINNET</a:t>
            </a:r>
            <a:endParaRPr lang="en-US" sz="850" dirty="0"/>
          </a:p>
        </p:txBody>
      </p:sp>
      <p:sp>
        <p:nvSpPr>
          <p:cNvPr id="18" name="Shape 15"/>
          <p:cNvSpPr/>
          <p:nvPr/>
        </p:nvSpPr>
        <p:spPr>
          <a:xfrm rot="-120000">
            <a:off x="7150608" y="1956816"/>
            <a:ext cx="1920240" cy="384048"/>
          </a:xfrm>
          <a:prstGeom prst="rect">
            <a:avLst/>
          </a:prstGeom>
          <a:solidFill>
            <a:srgbClr val="FCFCFA"/>
          </a:solidFill>
          <a:ln w="25400">
            <a:solidFill>
              <a:srgbClr val="16683B"/>
            </a:solidFill>
            <a:prstDash val="solid"/>
          </a:ln>
        </p:spPr>
      </p:sp>
      <p:sp>
        <p:nvSpPr>
          <p:cNvPr id="19" name="Text 16"/>
          <p:cNvSpPr txBox="1"/>
          <p:nvPr/>
        </p:nvSpPr>
        <p:spPr>
          <a:xfrm rot="-120000">
            <a:off x="7150608" y="1956816"/>
            <a:ext cx="1920240" cy="384048"/>
          </a:xfrm>
          <a:prstGeom prst="rect">
            <a:avLst/>
          </a:prstGeom>
          <a:noFill/>
          <a:ln/>
        </p:spPr>
        <p:txBody>
          <a:bodyPr wrap="square" lIns="0" tIns="0" rIns="0" bIns="0" rtlCol="0" anchor="ctr"/>
          <a:lstStyle/>
          <a:p>
            <a:pPr algn="ctr" indent="0" marL="0">
              <a:buNone/>
            </a:pPr>
            <a:r>
              <a:rPr lang="en-US" sz="1200" b="1" spc="180" kern="0" dirty="0">
                <a:solidFill>
                  <a:srgbClr val="16683B"/>
                </a:solidFill>
                <a:latin typeface="Arial" pitchFamily="34" charset="0"/>
                <a:ea typeface="Arial" pitchFamily="34" charset="-122"/>
                <a:cs typeface="Arial" pitchFamily="34" charset="-120"/>
              </a:rPr>
              <a:t>FILLED</a:t>
            </a:r>
            <a:endParaRPr lang="en-US" sz="1200" dirty="0"/>
          </a:p>
        </p:txBody>
      </p:sp>
      <p:sp>
        <p:nvSpPr>
          <p:cNvPr id="20" name="Text 17"/>
          <p:cNvSpPr txBox="1"/>
          <p:nvPr/>
        </p:nvSpPr>
        <p:spPr>
          <a:xfrm>
            <a:off x="7150608" y="2606040"/>
            <a:ext cx="4199839" cy="182880"/>
          </a:xfrm>
          <a:prstGeom prst="rect">
            <a:avLst/>
          </a:prstGeom>
          <a:noFill/>
          <a:ln/>
        </p:spPr>
        <p:txBody>
          <a:bodyPr wrap="square" lIns="0" tIns="0" rIns="0" bIns="0" rtlCol="0" anchor="t"/>
          <a:lstStyle/>
          <a:p>
            <a:pPr indent="0" marL="0">
              <a:buNone/>
            </a:pPr>
            <a:r>
              <a:rPr lang="en-US" sz="850" b="1" spc="110" kern="0" dirty="0">
                <a:solidFill>
                  <a:srgbClr val="545A64"/>
                </a:solidFill>
                <a:latin typeface="Arial" pitchFamily="34" charset="0"/>
                <a:ea typeface="Arial" pitchFamily="34" charset="-122"/>
                <a:cs typeface="Arial" pitchFamily="34" charset="-120"/>
              </a:rPr>
              <a:t>ORDER</a:t>
            </a:r>
            <a:endParaRPr lang="en-US" sz="850" dirty="0"/>
          </a:p>
        </p:txBody>
      </p:sp>
      <p:sp>
        <p:nvSpPr>
          <p:cNvPr id="21" name="Text 18"/>
          <p:cNvSpPr txBox="1"/>
          <p:nvPr/>
        </p:nvSpPr>
        <p:spPr>
          <a:xfrm>
            <a:off x="7150608" y="2779776"/>
            <a:ext cx="4199839" cy="237744"/>
          </a:xfrm>
          <a:prstGeom prst="rect">
            <a:avLst/>
          </a:prstGeom>
          <a:noFill/>
          <a:ln/>
        </p:spPr>
        <p:txBody>
          <a:bodyPr wrap="square" lIns="0" tIns="0" rIns="0" bIns="0" rtlCol="0" anchor="t"/>
          <a:lstStyle/>
          <a:p>
            <a:pPr algn="l" indent="0" marL="0">
              <a:lnSpc>
                <a:spcPct val="125000"/>
              </a:lnSpc>
              <a:buNone/>
            </a:pPr>
            <a:r>
              <a:rPr lang="en-US" sz="900" dirty="0">
                <a:solidFill>
                  <a:srgbClr val="16181D"/>
                </a:solidFill>
                <a:latin typeface="Courier New" pitchFamily="34" charset="0"/>
                <a:ea typeface="Courier New" pitchFamily="34" charset="-122"/>
                <a:cs typeface="Courier New" pitchFamily="34" charset="-120"/>
              </a:rPr>
              <a:t>fb3b2572-48c6-4ce5…</a:t>
            </a:r>
            <a:endParaRPr lang="en-US" sz="900" dirty="0"/>
          </a:p>
        </p:txBody>
      </p:sp>
      <p:sp>
        <p:nvSpPr>
          <p:cNvPr id="22" name="Text 19"/>
          <p:cNvSpPr txBox="1"/>
          <p:nvPr/>
        </p:nvSpPr>
        <p:spPr>
          <a:xfrm>
            <a:off x="7150608" y="3136392"/>
            <a:ext cx="4199839" cy="182880"/>
          </a:xfrm>
          <a:prstGeom prst="rect">
            <a:avLst/>
          </a:prstGeom>
          <a:noFill/>
          <a:ln/>
        </p:spPr>
        <p:txBody>
          <a:bodyPr wrap="square" lIns="0" tIns="0" rIns="0" bIns="0" rtlCol="0" anchor="t"/>
          <a:lstStyle/>
          <a:p>
            <a:pPr indent="0" marL="0">
              <a:buNone/>
            </a:pPr>
            <a:r>
              <a:rPr lang="en-US" sz="850" b="1" spc="110" kern="0" dirty="0">
                <a:solidFill>
                  <a:srgbClr val="545A64"/>
                </a:solidFill>
                <a:latin typeface="Arial" pitchFamily="34" charset="0"/>
                <a:ea typeface="Arial" pitchFamily="34" charset="-122"/>
                <a:cs typeface="Arial" pitchFamily="34" charset="-120"/>
              </a:rPr>
              <a:t>TYPE</a:t>
            </a:r>
            <a:endParaRPr lang="en-US" sz="850" dirty="0"/>
          </a:p>
        </p:txBody>
      </p:sp>
      <p:sp>
        <p:nvSpPr>
          <p:cNvPr id="23" name="Text 20"/>
          <p:cNvSpPr txBox="1"/>
          <p:nvPr/>
        </p:nvSpPr>
        <p:spPr>
          <a:xfrm>
            <a:off x="7150608" y="3310128"/>
            <a:ext cx="4199839" cy="237744"/>
          </a:xfrm>
          <a:prstGeom prst="rect">
            <a:avLst/>
          </a:prstGeom>
          <a:noFill/>
          <a:ln/>
        </p:spPr>
        <p:txBody>
          <a:bodyPr wrap="square" lIns="0" tIns="0" rIns="0" bIns="0" rtlCol="0" anchor="t"/>
          <a:lstStyle/>
          <a:p>
            <a:pPr algn="l" indent="0" marL="0">
              <a:lnSpc>
                <a:spcPct val="125000"/>
              </a:lnSpc>
              <a:buNone/>
            </a:pPr>
            <a:r>
              <a:rPr lang="en-US" sz="900" dirty="0">
                <a:solidFill>
                  <a:srgbClr val="16181D"/>
                </a:solidFill>
                <a:latin typeface="Courier New" pitchFamily="34" charset="0"/>
                <a:ea typeface="Courier New" pitchFamily="34" charset="-122"/>
                <a:cs typeface="Courier New" pitchFamily="34" charset="-120"/>
              </a:rPr>
              <a:t>Flash TWAP, 2 slices / 10 min</a:t>
            </a:r>
            <a:endParaRPr lang="en-US" sz="900" dirty="0"/>
          </a:p>
        </p:txBody>
      </p:sp>
      <p:sp>
        <p:nvSpPr>
          <p:cNvPr id="24" name="Text 21"/>
          <p:cNvSpPr txBox="1"/>
          <p:nvPr/>
        </p:nvSpPr>
        <p:spPr>
          <a:xfrm>
            <a:off x="7150608" y="3666744"/>
            <a:ext cx="4199839" cy="182880"/>
          </a:xfrm>
          <a:prstGeom prst="rect">
            <a:avLst/>
          </a:prstGeom>
          <a:noFill/>
          <a:ln/>
        </p:spPr>
        <p:txBody>
          <a:bodyPr wrap="square" lIns="0" tIns="0" rIns="0" bIns="0" rtlCol="0" anchor="t"/>
          <a:lstStyle/>
          <a:p>
            <a:pPr indent="0" marL="0">
              <a:buNone/>
            </a:pPr>
            <a:r>
              <a:rPr lang="en-US" sz="850" b="1" spc="110" kern="0" dirty="0">
                <a:solidFill>
                  <a:srgbClr val="545A64"/>
                </a:solidFill>
                <a:latin typeface="Arial" pitchFamily="34" charset="0"/>
                <a:ea typeface="Arial" pitchFamily="34" charset="-122"/>
                <a:cs typeface="Arial" pitchFamily="34" charset="-120"/>
              </a:rPr>
              <a:t>SIZE</a:t>
            </a:r>
            <a:endParaRPr lang="en-US" sz="850" dirty="0"/>
          </a:p>
        </p:txBody>
      </p:sp>
      <p:sp>
        <p:nvSpPr>
          <p:cNvPr id="25" name="Text 22"/>
          <p:cNvSpPr txBox="1"/>
          <p:nvPr/>
        </p:nvSpPr>
        <p:spPr>
          <a:xfrm>
            <a:off x="7150608" y="3840480"/>
            <a:ext cx="4199839" cy="237744"/>
          </a:xfrm>
          <a:prstGeom prst="rect">
            <a:avLst/>
          </a:prstGeom>
          <a:noFill/>
          <a:ln/>
        </p:spPr>
        <p:txBody>
          <a:bodyPr wrap="square" lIns="0" tIns="0" rIns="0" bIns="0" rtlCol="0" anchor="t"/>
          <a:lstStyle/>
          <a:p>
            <a:pPr algn="l" indent="0" marL="0">
              <a:lnSpc>
                <a:spcPct val="125000"/>
              </a:lnSpc>
              <a:buNone/>
            </a:pPr>
            <a:r>
              <a:rPr lang="en-US" sz="900" dirty="0">
                <a:solidFill>
                  <a:srgbClr val="16181D"/>
                </a:solidFill>
                <a:latin typeface="Courier New" pitchFamily="34" charset="0"/>
                <a:ea typeface="Courier New" pitchFamily="34" charset="-122"/>
                <a:cs typeface="Courier New" pitchFamily="34" charset="-120"/>
              </a:rPr>
              <a:t>0.25 USDC → GITLAWB</a:t>
            </a:r>
            <a:endParaRPr lang="en-US" sz="900" dirty="0"/>
          </a:p>
        </p:txBody>
      </p:sp>
      <p:sp>
        <p:nvSpPr>
          <p:cNvPr id="26" name="Text 23"/>
          <p:cNvSpPr txBox="1"/>
          <p:nvPr/>
        </p:nvSpPr>
        <p:spPr>
          <a:xfrm>
            <a:off x="7150608" y="4197096"/>
            <a:ext cx="4199839" cy="182880"/>
          </a:xfrm>
          <a:prstGeom prst="rect">
            <a:avLst/>
          </a:prstGeom>
          <a:noFill/>
          <a:ln/>
        </p:spPr>
        <p:txBody>
          <a:bodyPr wrap="square" lIns="0" tIns="0" rIns="0" bIns="0" rtlCol="0" anchor="t"/>
          <a:lstStyle/>
          <a:p>
            <a:pPr indent="0" marL="0">
              <a:buNone/>
            </a:pPr>
            <a:r>
              <a:rPr lang="en-US" sz="850" b="1" spc="110" kern="0" dirty="0">
                <a:solidFill>
                  <a:srgbClr val="545A64"/>
                </a:solidFill>
                <a:latin typeface="Arial" pitchFamily="34" charset="0"/>
                <a:ea typeface="Arial" pitchFamily="34" charset="-122"/>
                <a:cs typeface="Arial" pitchFamily="34" charset="-120"/>
              </a:rPr>
              <a:t>FIRST FILL</a:t>
            </a:r>
            <a:endParaRPr lang="en-US" sz="850" dirty="0"/>
          </a:p>
        </p:txBody>
      </p:sp>
      <p:sp>
        <p:nvSpPr>
          <p:cNvPr id="27" name="Text 24"/>
          <p:cNvSpPr txBox="1"/>
          <p:nvPr/>
        </p:nvSpPr>
        <p:spPr>
          <a:xfrm>
            <a:off x="7150608" y="4370832"/>
            <a:ext cx="4199839" cy="237744"/>
          </a:xfrm>
          <a:prstGeom prst="rect">
            <a:avLst/>
          </a:prstGeom>
          <a:noFill/>
          <a:ln/>
        </p:spPr>
        <p:txBody>
          <a:bodyPr wrap="square" lIns="0" tIns="0" rIns="0" bIns="0" rtlCol="0" anchor="t"/>
          <a:lstStyle/>
          <a:p>
            <a:pPr algn="l" indent="0" marL="0">
              <a:lnSpc>
                <a:spcPct val="125000"/>
              </a:lnSpc>
              <a:buNone/>
            </a:pPr>
            <a:r>
              <a:rPr lang="en-US" sz="900" dirty="0">
                <a:solidFill>
                  <a:srgbClr val="16181D"/>
                </a:solidFill>
                <a:latin typeface="Courier New" pitchFamily="34" charset="0"/>
                <a:ea typeface="Courier New" pitchFamily="34" charset="-122"/>
                <a:cs typeface="Courier New" pitchFamily="34" charset="-120"/>
              </a:rPr>
              <a:t>0.125 USDC → 2,158 GITLAWB</a:t>
            </a:r>
            <a:endParaRPr lang="en-US" sz="900" dirty="0"/>
          </a:p>
        </p:txBody>
      </p:sp>
      <p:sp>
        <p:nvSpPr>
          <p:cNvPr id="28" name="Text 25"/>
          <p:cNvSpPr txBox="1"/>
          <p:nvPr/>
        </p:nvSpPr>
        <p:spPr>
          <a:xfrm>
            <a:off x="7150608" y="4727448"/>
            <a:ext cx="4199839" cy="182880"/>
          </a:xfrm>
          <a:prstGeom prst="rect">
            <a:avLst/>
          </a:prstGeom>
          <a:noFill/>
          <a:ln/>
        </p:spPr>
        <p:txBody>
          <a:bodyPr wrap="square" lIns="0" tIns="0" rIns="0" bIns="0" rtlCol="0" anchor="t"/>
          <a:lstStyle/>
          <a:p>
            <a:pPr indent="0" marL="0">
              <a:buNone/>
            </a:pPr>
            <a:r>
              <a:rPr lang="en-US" sz="850" b="1" spc="110" kern="0" dirty="0">
                <a:solidFill>
                  <a:srgbClr val="545A64"/>
                </a:solidFill>
                <a:latin typeface="Arial" pitchFamily="34" charset="0"/>
                <a:ea typeface="Arial" pitchFamily="34" charset="-122"/>
                <a:cs typeface="Arial" pitchFamily="34" charset="-120"/>
              </a:rPr>
              <a:t>FILL TX</a:t>
            </a:r>
            <a:endParaRPr lang="en-US" sz="850" dirty="0"/>
          </a:p>
        </p:txBody>
      </p:sp>
      <p:sp>
        <p:nvSpPr>
          <p:cNvPr id="29" name="Text 26"/>
          <p:cNvSpPr txBox="1"/>
          <p:nvPr/>
        </p:nvSpPr>
        <p:spPr>
          <a:xfrm>
            <a:off x="7150608" y="4901184"/>
            <a:ext cx="4199839" cy="237744"/>
          </a:xfrm>
          <a:prstGeom prst="rect">
            <a:avLst/>
          </a:prstGeom>
          <a:noFill/>
          <a:ln/>
        </p:spPr>
        <p:txBody>
          <a:bodyPr wrap="square" lIns="0" tIns="0" rIns="0" bIns="0" rtlCol="0" anchor="t"/>
          <a:lstStyle/>
          <a:p>
            <a:pPr algn="l" indent="0" marL="0">
              <a:lnSpc>
                <a:spcPct val="125000"/>
              </a:lnSpc>
              <a:buNone/>
            </a:pPr>
            <a:r>
              <a:rPr lang="en-US" sz="900" dirty="0">
                <a:solidFill>
                  <a:srgbClr val="16181D"/>
                </a:solidFill>
                <a:latin typeface="Courier New" pitchFamily="34" charset="0"/>
                <a:ea typeface="Courier New" pitchFamily="34" charset="-122"/>
                <a:cs typeface="Courier New" pitchFamily="34" charset="-120"/>
              </a:rPr>
              <a:t>0x261a1355…0f3bcab4</a:t>
            </a:r>
            <a:endParaRPr lang="en-US" sz="900" dirty="0"/>
          </a:p>
        </p:txBody>
      </p:sp>
      <p:sp>
        <p:nvSpPr>
          <p:cNvPr id="30" name="Text 27"/>
          <p:cNvSpPr txBox="1"/>
          <p:nvPr/>
        </p:nvSpPr>
        <p:spPr>
          <a:xfrm>
            <a:off x="7150608" y="5257800"/>
            <a:ext cx="4199839" cy="182880"/>
          </a:xfrm>
          <a:prstGeom prst="rect">
            <a:avLst/>
          </a:prstGeom>
          <a:noFill/>
          <a:ln/>
        </p:spPr>
        <p:txBody>
          <a:bodyPr wrap="square" lIns="0" tIns="0" rIns="0" bIns="0" rtlCol="0" anchor="t"/>
          <a:lstStyle/>
          <a:p>
            <a:pPr indent="0" marL="0">
              <a:buNone/>
            </a:pPr>
            <a:r>
              <a:rPr lang="en-US" sz="850" b="1" spc="110" kern="0" dirty="0">
                <a:solidFill>
                  <a:srgbClr val="545A64"/>
                </a:solidFill>
                <a:latin typeface="Arial" pitchFamily="34" charset="0"/>
                <a:ea typeface="Arial" pitchFamily="34" charset="-122"/>
                <a:cs typeface="Arial" pitchFamily="34" charset="-120"/>
              </a:rPr>
              <a:t>SIGNER</a:t>
            </a:r>
            <a:endParaRPr lang="en-US" sz="850" dirty="0"/>
          </a:p>
        </p:txBody>
      </p:sp>
      <p:sp>
        <p:nvSpPr>
          <p:cNvPr id="31" name="Text 28"/>
          <p:cNvSpPr txBox="1"/>
          <p:nvPr/>
        </p:nvSpPr>
        <p:spPr>
          <a:xfrm>
            <a:off x="7150608" y="5431536"/>
            <a:ext cx="4199839" cy="237744"/>
          </a:xfrm>
          <a:prstGeom prst="rect">
            <a:avLst/>
          </a:prstGeom>
          <a:noFill/>
          <a:ln/>
        </p:spPr>
        <p:txBody>
          <a:bodyPr wrap="square" lIns="0" tIns="0" rIns="0" bIns="0" rtlCol="0" anchor="t"/>
          <a:lstStyle/>
          <a:p>
            <a:pPr algn="l" indent="0" marL="0">
              <a:lnSpc>
                <a:spcPct val="125000"/>
              </a:lnSpc>
              <a:buNone/>
            </a:pPr>
            <a:r>
              <a:rPr lang="en-US" sz="900" dirty="0">
                <a:solidFill>
                  <a:srgbClr val="16181D"/>
                </a:solidFill>
                <a:latin typeface="Courier New" pitchFamily="34" charset="0"/>
                <a:ea typeface="Courier New" pitchFamily="34" charset="-122"/>
                <a:cs typeface="Courier New" pitchFamily="34" charset="-120"/>
              </a:rPr>
              <a:t>Dynamic 2-of-2 MPC wallet</a:t>
            </a:r>
            <a:endParaRPr lang="en-US" sz="900" dirty="0"/>
          </a:p>
        </p:txBody>
      </p:sp>
      <p:sp>
        <p:nvSpPr>
          <p:cNvPr id="32" name="Text 29"/>
          <p:cNvSpPr txBox="1"/>
          <p:nvPr/>
        </p:nvSpPr>
        <p:spPr>
          <a:xfrm>
            <a:off x="566928" y="6355080"/>
            <a:ext cx="10143439" cy="274320"/>
          </a:xfrm>
          <a:prstGeom prst="rect">
            <a:avLst/>
          </a:prstGeom>
          <a:noFill/>
          <a:ln/>
        </p:spPr>
        <p:txBody>
          <a:bodyPr wrap="square" lIns="0" tIns="0" rIns="0" bIns="0" rtlCol="0" anchor="t"/>
          <a:lstStyle/>
          <a:p>
            <a:pPr indent="0" marL="0">
              <a:buNone/>
            </a:pPr>
            <a:r>
              <a:rPr lang="en-US" sz="850" dirty="0">
                <a:solidFill>
                  <a:srgbClr val="545A64"/>
                </a:solidFill>
                <a:latin typeface="Arial" pitchFamily="34" charset="0"/>
                <a:ea typeface="Arial" pitchFamily="34" charset="-122"/>
                <a:cs typeface="Arial" pitchFamily="34" charset="-120"/>
              </a:rPr>
              <a:t>docs/EVIDENCE.md #5 · agent/src/social/index.ts · agent/src/flash/index.ts. The vault-funded keeper TWAP and follower mirrors are built and quote-tested, not filled.</a:t>
            </a:r>
            <a:endParaRPr lang="en-US" sz="850" dirty="0"/>
          </a:p>
        </p:txBody>
      </p:sp>
      <p:sp>
        <p:nvSpPr>
          <p:cNvPr id="33" name="Text 30"/>
          <p:cNvSpPr txBox="1"/>
          <p:nvPr/>
        </p:nvSpPr>
        <p:spPr>
          <a:xfrm>
            <a:off x="11076127" y="6355080"/>
            <a:ext cx="548640" cy="274320"/>
          </a:xfrm>
          <a:prstGeom prst="rect">
            <a:avLst/>
          </a:prstGeom>
          <a:noFill/>
          <a:ln/>
        </p:spPr>
        <p:txBody>
          <a:bodyPr wrap="square" lIns="0" tIns="0" rIns="0" bIns="0" rtlCol="0" anchor="t"/>
          <a:lstStyle/>
          <a:p>
            <a:pPr algn="r" indent="0" marL="0">
              <a:buNone/>
            </a:pPr>
            <a:r>
              <a:rPr lang="en-US" sz="900" dirty="0">
                <a:solidFill>
                  <a:srgbClr val="545A64"/>
                </a:solidFill>
                <a:latin typeface="Courier New" pitchFamily="34" charset="0"/>
                <a:ea typeface="Courier New" pitchFamily="34" charset="-122"/>
                <a:cs typeface="Courier New" pitchFamily="34" charset="-120"/>
              </a:rPr>
              <a:t>08</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E5E8E3"/>
        </a:solidFill>
      </p:bgPr>
    </p:bg>
    <p:spTree>
      <p:nvGrpSpPr>
        <p:cNvPr id="1" name=""/>
        <p:cNvGrpSpPr/>
        <p:nvPr/>
      </p:nvGrpSpPr>
      <p:grpSpPr>
        <a:xfrm>
          <a:off x="0" y="0"/>
          <a:ext cx="0" cy="0"/>
          <a:chOff x="0" y="0"/>
          <a:chExt cx="0" cy="0"/>
        </a:xfrm>
      </p:grpSpPr>
      <p:sp>
        <p:nvSpPr>
          <p:cNvPr id="3" name="Text 0"/>
          <p:cNvSpPr txBox="1"/>
          <p:nvPr/>
        </p:nvSpPr>
        <p:spPr>
          <a:xfrm>
            <a:off x="566928" y="402336"/>
            <a:ext cx="11057839" cy="182880"/>
          </a:xfrm>
          <a:prstGeom prst="rect">
            <a:avLst/>
          </a:prstGeom>
          <a:noFill/>
          <a:ln/>
        </p:spPr>
        <p:txBody>
          <a:bodyPr wrap="square" lIns="0" tIns="0" rIns="0" bIns="0" rtlCol="0" anchor="t"/>
          <a:lstStyle/>
          <a:p>
            <a:pPr indent="0" marL="0">
              <a:buNone/>
            </a:pPr>
            <a:r>
              <a:rPr lang="en-US" sz="850" b="1" spc="110" kern="0" dirty="0">
                <a:solidFill>
                  <a:srgbClr val="545A64"/>
                </a:solidFill>
                <a:latin typeface="Arial" pitchFamily="34" charset="0"/>
                <a:ea typeface="Arial" pitchFamily="34" charset="-122"/>
                <a:cs typeface="Arial" pitchFamily="34" charset="-120"/>
              </a:rPr>
              <a:t>BLACKBIRD FLYNET</a:t>
            </a:r>
            <a:endParaRPr lang="en-US" sz="850" dirty="0"/>
          </a:p>
        </p:txBody>
      </p:sp>
      <p:sp>
        <p:nvSpPr>
          <p:cNvPr id="4" name="Text 1"/>
          <p:cNvSpPr txBox="1"/>
          <p:nvPr/>
        </p:nvSpPr>
        <p:spPr>
          <a:xfrm>
            <a:off x="566928" y="621792"/>
            <a:ext cx="11057839" cy="566928"/>
          </a:xfrm>
          <a:prstGeom prst="rect">
            <a:avLst/>
          </a:prstGeom>
          <a:noFill/>
          <a:ln/>
        </p:spPr>
        <p:txBody>
          <a:bodyPr wrap="square" lIns="0" tIns="0" rIns="0" bIns="0" rtlCol="0" anchor="t"/>
          <a:lstStyle/>
          <a:p>
            <a:pPr indent="0" marL="0">
              <a:buNone/>
            </a:pPr>
            <a:r>
              <a:rPr lang="en-US" sz="2700" b="1" spc="-30" kern="0" dirty="0">
                <a:solidFill>
                  <a:srgbClr val="16181D"/>
                </a:solidFill>
                <a:latin typeface="Arial" pitchFamily="34" charset="0"/>
                <a:ea typeface="Arial" pitchFamily="34" charset="-122"/>
                <a:cs typeface="Arial" pitchFamily="34" charset="-120"/>
              </a:rPr>
              <a:t>Dine on your fees</a:t>
            </a:r>
            <a:endParaRPr lang="en-US" sz="2700" dirty="0"/>
          </a:p>
        </p:txBody>
      </p:sp>
      <p:sp>
        <p:nvSpPr>
          <p:cNvPr id="5" name="Shape 2"/>
          <p:cNvSpPr/>
          <p:nvPr/>
        </p:nvSpPr>
        <p:spPr>
          <a:xfrm>
            <a:off x="566928" y="1371600"/>
            <a:ext cx="11057839" cy="2377440"/>
          </a:xfrm>
          <a:prstGeom prst="rect">
            <a:avLst/>
          </a:prstGeom>
          <a:solidFill>
            <a:srgbClr val="FCFCFA"/>
          </a:solidFill>
          <a:ln w="9525">
            <a:solidFill>
              <a:srgbClr val="C4C9CF"/>
            </a:solidFill>
            <a:prstDash val="solid"/>
          </a:ln>
          <a:effectLst>
            <a:outerShdw sx="100000" sy="100000" kx="0" ky="0" algn="bl" rotWithShape="0" blurRad="127000" dist="12700" dir="5400000">
              <a:srgbClr val="16181D">
                <a:alpha val="16000"/>
              </a:srgbClr>
            </a:outerShdw>
          </a:effectLst>
        </p:spPr>
      </p:sp>
      <p:sp>
        <p:nvSpPr>
          <p:cNvPr id="6" name="Shape 3"/>
          <p:cNvSpPr/>
          <p:nvPr/>
        </p:nvSpPr>
        <p:spPr>
          <a:xfrm>
            <a:off x="841248" y="1664208"/>
            <a:ext cx="2517572" cy="1828800"/>
          </a:xfrm>
          <a:prstGeom prst="rect">
            <a:avLst/>
          </a:prstGeom>
          <a:solidFill>
            <a:srgbClr val="FCFCFA"/>
          </a:solidFill>
          <a:ln w="9525">
            <a:solidFill>
              <a:srgbClr val="C4C9CF"/>
            </a:solidFill>
            <a:prstDash val="solid"/>
          </a:ln>
        </p:spPr>
      </p:sp>
      <p:sp>
        <p:nvSpPr>
          <p:cNvPr id="7" name="Text 4"/>
          <p:cNvSpPr txBox="1"/>
          <p:nvPr/>
        </p:nvSpPr>
        <p:spPr>
          <a:xfrm>
            <a:off x="1024128" y="1847088"/>
            <a:ext cx="2151812" cy="182880"/>
          </a:xfrm>
          <a:prstGeom prst="rect">
            <a:avLst/>
          </a:prstGeom>
          <a:noFill/>
          <a:ln/>
        </p:spPr>
        <p:txBody>
          <a:bodyPr wrap="square" lIns="0" tIns="0" rIns="0" bIns="0" rtlCol="0" anchor="t"/>
          <a:lstStyle/>
          <a:p>
            <a:pPr indent="0" marL="0">
              <a:buNone/>
            </a:pPr>
            <a:r>
              <a:rPr lang="en-US" sz="850" b="1" spc="110" kern="0" dirty="0">
                <a:solidFill>
                  <a:srgbClr val="545A64"/>
                </a:solidFill>
                <a:latin typeface="Arial" pitchFamily="34" charset="0"/>
                <a:ea typeface="Arial" pitchFamily="34" charset="-122"/>
                <a:cs typeface="Arial" pitchFamily="34" charset="-120"/>
              </a:rPr>
              <a:t>VENUES, LIVE</a:t>
            </a:r>
            <a:endParaRPr lang="en-US" sz="850" dirty="0"/>
          </a:p>
        </p:txBody>
      </p:sp>
      <p:sp>
        <p:nvSpPr>
          <p:cNvPr id="8" name="Text 5"/>
          <p:cNvSpPr txBox="1"/>
          <p:nvPr/>
        </p:nvSpPr>
        <p:spPr>
          <a:xfrm>
            <a:off x="1024128" y="2084832"/>
            <a:ext cx="2151812" cy="411480"/>
          </a:xfrm>
          <a:prstGeom prst="rect">
            <a:avLst/>
          </a:prstGeom>
          <a:noFill/>
          <a:ln/>
        </p:spPr>
        <p:txBody>
          <a:bodyPr wrap="square" lIns="0" tIns="0" rIns="0" bIns="0" rtlCol="0" anchor="ctr"/>
          <a:lstStyle/>
          <a:p>
            <a:pPr indent="0" marL="0">
              <a:buNone/>
            </a:pPr>
            <a:r>
              <a:rPr lang="en-US" sz="2000" b="1" dirty="0">
                <a:solidFill>
                  <a:srgbClr val="16181D"/>
                </a:solidFill>
                <a:latin typeface="Arial" pitchFamily="34" charset="0"/>
                <a:ea typeface="Arial" pitchFamily="34" charset="-122"/>
                <a:cs typeface="Arial" pitchFamily="34" charset="-120"/>
              </a:rPr>
              <a:t>1,675</a:t>
            </a:r>
            <a:endParaRPr lang="en-US" sz="2000" dirty="0"/>
          </a:p>
        </p:txBody>
      </p:sp>
      <p:sp>
        <p:nvSpPr>
          <p:cNvPr id="9" name="Text 6"/>
          <p:cNvSpPr txBox="1"/>
          <p:nvPr/>
        </p:nvSpPr>
        <p:spPr>
          <a:xfrm>
            <a:off x="1024128" y="2560320"/>
            <a:ext cx="2151812" cy="868680"/>
          </a:xfrm>
          <a:prstGeom prst="rect">
            <a:avLst/>
          </a:prstGeom>
          <a:noFill/>
          <a:ln/>
        </p:spPr>
        <p:txBody>
          <a:bodyPr wrap="square" lIns="0" tIns="0" rIns="0" bIns="0" rtlCol="0" anchor="t"/>
          <a:lstStyle/>
          <a:p>
            <a:pPr algn="l" indent="0" marL="0">
              <a:lnSpc>
                <a:spcPct val="112000"/>
              </a:lnSpc>
              <a:buNone/>
            </a:pPr>
            <a:r>
              <a:rPr lang="en-US" sz="1050" dirty="0">
                <a:solidFill>
                  <a:srgbClr val="545A64"/>
                </a:solidFill>
                <a:latin typeface="Arial" pitchFamily="34" charset="0"/>
                <a:ea typeface="Arial" pitchFamily="34" charset="-122"/>
                <a:cs typeface="Arial" pitchFamily="34" charset="-120"/>
              </a:rPr>
              <a:t>every Blackbird location, cached 6 h with hours, specials and challenges</a:t>
            </a:r>
            <a:endParaRPr lang="en-US" sz="1050" dirty="0"/>
          </a:p>
        </p:txBody>
      </p:sp>
      <p:sp>
        <p:nvSpPr>
          <p:cNvPr id="10" name="Shape 7"/>
          <p:cNvSpPr/>
          <p:nvPr/>
        </p:nvSpPr>
        <p:spPr>
          <a:xfrm>
            <a:off x="3468548" y="1664208"/>
            <a:ext cx="2517572" cy="1828800"/>
          </a:xfrm>
          <a:prstGeom prst="rect">
            <a:avLst/>
          </a:prstGeom>
          <a:solidFill>
            <a:srgbClr val="FCFCFA"/>
          </a:solidFill>
          <a:ln w="9525">
            <a:solidFill>
              <a:srgbClr val="C4C9CF"/>
            </a:solidFill>
            <a:prstDash val="solid"/>
          </a:ln>
        </p:spPr>
      </p:sp>
      <p:sp>
        <p:nvSpPr>
          <p:cNvPr id="11" name="Text 8"/>
          <p:cNvSpPr txBox="1"/>
          <p:nvPr/>
        </p:nvSpPr>
        <p:spPr>
          <a:xfrm>
            <a:off x="3651428" y="1847088"/>
            <a:ext cx="2151812" cy="182880"/>
          </a:xfrm>
          <a:prstGeom prst="rect">
            <a:avLst/>
          </a:prstGeom>
          <a:noFill/>
          <a:ln/>
        </p:spPr>
        <p:txBody>
          <a:bodyPr wrap="square" lIns="0" tIns="0" rIns="0" bIns="0" rtlCol="0" anchor="t"/>
          <a:lstStyle/>
          <a:p>
            <a:pPr indent="0" marL="0">
              <a:buNone/>
            </a:pPr>
            <a:r>
              <a:rPr lang="en-US" sz="850" b="1" spc="110" kern="0" dirty="0">
                <a:solidFill>
                  <a:srgbClr val="545A64"/>
                </a:solidFill>
                <a:latin typeface="Arial" pitchFamily="34" charset="0"/>
                <a:ea typeface="Arial" pitchFamily="34" charset="-122"/>
                <a:cs typeface="Arial" pitchFamily="34" charset="-120"/>
              </a:rPr>
              <a:t>MEMBER LOGIN</a:t>
            </a:r>
            <a:endParaRPr lang="en-US" sz="850" dirty="0"/>
          </a:p>
        </p:txBody>
      </p:sp>
      <p:sp>
        <p:nvSpPr>
          <p:cNvPr id="12" name="Text 9"/>
          <p:cNvSpPr txBox="1"/>
          <p:nvPr/>
        </p:nvSpPr>
        <p:spPr>
          <a:xfrm>
            <a:off x="3651428" y="2084832"/>
            <a:ext cx="2151812" cy="411480"/>
          </a:xfrm>
          <a:prstGeom prst="rect">
            <a:avLst/>
          </a:prstGeom>
          <a:noFill/>
          <a:ln/>
        </p:spPr>
        <p:txBody>
          <a:bodyPr wrap="square" lIns="0" tIns="0" rIns="0" bIns="0" rtlCol="0" anchor="ctr"/>
          <a:lstStyle/>
          <a:p>
            <a:pPr indent="0" marL="0">
              <a:buNone/>
            </a:pPr>
            <a:r>
              <a:rPr lang="en-US" sz="2000" b="1" dirty="0">
                <a:solidFill>
                  <a:srgbClr val="16181D"/>
                </a:solidFill>
                <a:latin typeface="Arial" pitchFamily="34" charset="0"/>
                <a:ea typeface="Arial" pitchFamily="34" charset="-122"/>
                <a:cs typeface="Arial" pitchFamily="34" charset="-120"/>
              </a:rPr>
              <a:t>PASSPORT</a:t>
            </a:r>
            <a:endParaRPr lang="en-US" sz="2000" dirty="0"/>
          </a:p>
        </p:txBody>
      </p:sp>
      <p:sp>
        <p:nvSpPr>
          <p:cNvPr id="13" name="Text 10"/>
          <p:cNvSpPr txBox="1"/>
          <p:nvPr/>
        </p:nvSpPr>
        <p:spPr>
          <a:xfrm>
            <a:off x="3651428" y="2560320"/>
            <a:ext cx="2151812" cy="868680"/>
          </a:xfrm>
          <a:prstGeom prst="rect">
            <a:avLst/>
          </a:prstGeom>
          <a:noFill/>
          <a:ln/>
        </p:spPr>
        <p:txBody>
          <a:bodyPr wrap="square" lIns="0" tIns="0" rIns="0" bIns="0" rtlCol="0" anchor="t"/>
          <a:lstStyle/>
          <a:p>
            <a:pPr algn="l" indent="0" marL="0">
              <a:lnSpc>
                <a:spcPct val="112000"/>
              </a:lnSpc>
              <a:buNone/>
            </a:pPr>
            <a:r>
              <a:rPr lang="en-US" sz="1050" dirty="0">
                <a:solidFill>
                  <a:srgbClr val="545A64"/>
                </a:solidFill>
                <a:latin typeface="Arial" pitchFamily="34" charset="0"/>
                <a:ea typeface="Arial" pitchFamily="34" charset="-122"/>
                <a:cs typeface="Arial" pitchFamily="34" charset="-120"/>
              </a:rPr>
              <a:t>OAuth 2.0 + PKCE: places visited, tiers, and gaps in their own neighborhoods</a:t>
            </a:r>
            <a:endParaRPr lang="en-US" sz="1050" dirty="0"/>
          </a:p>
        </p:txBody>
      </p:sp>
      <p:sp>
        <p:nvSpPr>
          <p:cNvPr id="14" name="Shape 11"/>
          <p:cNvSpPr/>
          <p:nvPr/>
        </p:nvSpPr>
        <p:spPr>
          <a:xfrm>
            <a:off x="6095848" y="1664208"/>
            <a:ext cx="2517572" cy="1828800"/>
          </a:xfrm>
          <a:prstGeom prst="rect">
            <a:avLst/>
          </a:prstGeom>
          <a:solidFill>
            <a:srgbClr val="FCFCFA"/>
          </a:solidFill>
          <a:ln w="9525">
            <a:solidFill>
              <a:srgbClr val="C4C9CF"/>
            </a:solidFill>
            <a:prstDash val="solid"/>
          </a:ln>
        </p:spPr>
      </p:sp>
      <p:sp>
        <p:nvSpPr>
          <p:cNvPr id="15" name="Text 12"/>
          <p:cNvSpPr txBox="1"/>
          <p:nvPr/>
        </p:nvSpPr>
        <p:spPr>
          <a:xfrm>
            <a:off x="6278728" y="1847088"/>
            <a:ext cx="2151812" cy="182880"/>
          </a:xfrm>
          <a:prstGeom prst="rect">
            <a:avLst/>
          </a:prstGeom>
          <a:noFill/>
          <a:ln/>
        </p:spPr>
        <p:txBody>
          <a:bodyPr wrap="square" lIns="0" tIns="0" rIns="0" bIns="0" rtlCol="0" anchor="t"/>
          <a:lstStyle/>
          <a:p>
            <a:pPr indent="0" marL="0">
              <a:buNone/>
            </a:pPr>
            <a:r>
              <a:rPr lang="en-US" sz="850" b="1" spc="110" kern="0" dirty="0">
                <a:solidFill>
                  <a:srgbClr val="545A64"/>
                </a:solidFill>
                <a:latin typeface="Arial" pitchFamily="34" charset="0"/>
                <a:ea typeface="Arial" pitchFamily="34" charset="-122"/>
                <a:cs typeface="Arial" pitchFamily="34" charset="-120"/>
              </a:rPr>
              <a:t>NETWORK SIGNAL</a:t>
            </a:r>
            <a:endParaRPr lang="en-US" sz="850" dirty="0"/>
          </a:p>
        </p:txBody>
      </p:sp>
      <p:sp>
        <p:nvSpPr>
          <p:cNvPr id="16" name="Text 13"/>
          <p:cNvSpPr txBox="1"/>
          <p:nvPr/>
        </p:nvSpPr>
        <p:spPr>
          <a:xfrm>
            <a:off x="6278728" y="2084832"/>
            <a:ext cx="2151812" cy="411480"/>
          </a:xfrm>
          <a:prstGeom prst="rect">
            <a:avLst/>
          </a:prstGeom>
          <a:noFill/>
          <a:ln/>
        </p:spPr>
        <p:txBody>
          <a:bodyPr wrap="square" lIns="0" tIns="0" rIns="0" bIns="0" rtlCol="0" anchor="ctr"/>
          <a:lstStyle/>
          <a:p>
            <a:pPr indent="0" marL="0">
              <a:buNone/>
            </a:pPr>
            <a:r>
              <a:rPr lang="en-US" sz="2000" b="1" dirty="0">
                <a:solidFill>
                  <a:srgbClr val="16181D"/>
                </a:solidFill>
                <a:latin typeface="Arial" pitchFamily="34" charset="0"/>
                <a:ea typeface="Arial" pitchFamily="34" charset="-122"/>
                <a:cs typeface="Arial" pitchFamily="34" charset="-120"/>
              </a:rPr>
              <a:t>TRENDING</a:t>
            </a:r>
            <a:endParaRPr lang="en-US" sz="2000" dirty="0"/>
          </a:p>
        </p:txBody>
      </p:sp>
      <p:sp>
        <p:nvSpPr>
          <p:cNvPr id="17" name="Text 14"/>
          <p:cNvSpPr txBox="1"/>
          <p:nvPr/>
        </p:nvSpPr>
        <p:spPr>
          <a:xfrm>
            <a:off x="6278728" y="2560320"/>
            <a:ext cx="2151812" cy="868680"/>
          </a:xfrm>
          <a:prstGeom prst="rect">
            <a:avLst/>
          </a:prstGeom>
          <a:noFill/>
          <a:ln/>
        </p:spPr>
        <p:txBody>
          <a:bodyPr wrap="square" lIns="0" tIns="0" rIns="0" bIns="0" rtlCol="0" anchor="t"/>
          <a:lstStyle/>
          <a:p>
            <a:pPr algn="l" indent="0" marL="0">
              <a:lnSpc>
                <a:spcPct val="112000"/>
              </a:lnSpc>
              <a:buNone/>
            </a:pPr>
            <a:r>
              <a:rPr lang="en-US" sz="1050" dirty="0">
                <a:solidFill>
                  <a:srgbClr val="545A64"/>
                </a:solidFill>
                <a:latin typeface="Arial" pitchFamily="34" charset="0"/>
                <a:ea typeface="Arial" pitchFamily="34" charset="-122"/>
                <a:cs typeface="Arial" pitchFamily="34" charset="-120"/>
              </a:rPr>
              <a:t>ranked by 7-day check-ins across the Blackbird network</a:t>
            </a:r>
            <a:endParaRPr lang="en-US" sz="1050" dirty="0"/>
          </a:p>
        </p:txBody>
      </p:sp>
      <p:sp>
        <p:nvSpPr>
          <p:cNvPr id="18" name="Shape 15"/>
          <p:cNvSpPr/>
          <p:nvPr/>
        </p:nvSpPr>
        <p:spPr>
          <a:xfrm>
            <a:off x="8723147" y="1664208"/>
            <a:ext cx="2517572" cy="1828800"/>
          </a:xfrm>
          <a:prstGeom prst="rect">
            <a:avLst/>
          </a:prstGeom>
          <a:solidFill>
            <a:srgbClr val="FCFCFA"/>
          </a:solidFill>
          <a:ln w="9525">
            <a:solidFill>
              <a:srgbClr val="C4C9CF"/>
            </a:solidFill>
            <a:prstDash val="solid"/>
          </a:ln>
        </p:spPr>
      </p:sp>
      <p:sp>
        <p:nvSpPr>
          <p:cNvPr id="19" name="Text 16"/>
          <p:cNvSpPr txBox="1"/>
          <p:nvPr/>
        </p:nvSpPr>
        <p:spPr>
          <a:xfrm>
            <a:off x="8906027" y="1847088"/>
            <a:ext cx="2151812" cy="182880"/>
          </a:xfrm>
          <a:prstGeom prst="rect">
            <a:avLst/>
          </a:prstGeom>
          <a:noFill/>
          <a:ln/>
        </p:spPr>
        <p:txBody>
          <a:bodyPr wrap="square" lIns="0" tIns="0" rIns="0" bIns="0" rtlCol="0" anchor="t"/>
          <a:lstStyle/>
          <a:p>
            <a:pPr indent="0" marL="0">
              <a:buNone/>
            </a:pPr>
            <a:r>
              <a:rPr lang="en-US" sz="850" b="1" spc="110" kern="0" dirty="0">
                <a:solidFill>
                  <a:srgbClr val="545A64"/>
                </a:solidFill>
                <a:latin typeface="Arial" pitchFamily="34" charset="0"/>
                <a:ea typeface="Arial" pitchFamily="34" charset="-122"/>
                <a:cs typeface="Arial" pitchFamily="34" charset="-120"/>
              </a:rPr>
              <a:t>THE BUDGET</a:t>
            </a:r>
            <a:endParaRPr lang="en-US" sz="850" dirty="0"/>
          </a:p>
        </p:txBody>
      </p:sp>
      <p:sp>
        <p:nvSpPr>
          <p:cNvPr id="20" name="Text 17"/>
          <p:cNvSpPr txBox="1"/>
          <p:nvPr/>
        </p:nvSpPr>
        <p:spPr>
          <a:xfrm>
            <a:off x="8906027" y="2084832"/>
            <a:ext cx="2151812" cy="411480"/>
          </a:xfrm>
          <a:prstGeom prst="rect">
            <a:avLst/>
          </a:prstGeom>
          <a:noFill/>
          <a:ln/>
        </p:spPr>
        <p:txBody>
          <a:bodyPr wrap="square" lIns="0" tIns="0" rIns="0" bIns="0" rtlCol="0" anchor="ctr"/>
          <a:lstStyle/>
          <a:p>
            <a:pPr indent="0" marL="0">
              <a:buNone/>
            </a:pPr>
            <a:r>
              <a:rPr lang="en-US" sz="2000" b="1" dirty="0">
                <a:solidFill>
                  <a:srgbClr val="16181D"/>
                </a:solidFill>
                <a:latin typeface="Arial" pitchFamily="34" charset="0"/>
                <a:ea typeface="Arial" pitchFamily="34" charset="-122"/>
                <a:cs typeface="Arial" pitchFamily="34" charset="-120"/>
              </a:rPr>
              <a:t>drawLimit</a:t>
            </a:r>
            <a:endParaRPr lang="en-US" sz="2000" dirty="0"/>
          </a:p>
        </p:txBody>
      </p:sp>
      <p:sp>
        <p:nvSpPr>
          <p:cNvPr id="21" name="Text 18"/>
          <p:cNvSpPr txBox="1"/>
          <p:nvPr/>
        </p:nvSpPr>
        <p:spPr>
          <a:xfrm>
            <a:off x="8906027" y="2560320"/>
            <a:ext cx="2151812" cy="868680"/>
          </a:xfrm>
          <a:prstGeom prst="rect">
            <a:avLst/>
          </a:prstGeom>
          <a:noFill/>
          <a:ln/>
        </p:spPr>
        <p:txBody>
          <a:bodyPr wrap="square" lIns="0" tIns="0" rIns="0" bIns="0" rtlCol="0" anchor="t"/>
          <a:lstStyle/>
          <a:p>
            <a:pPr algn="l" indent="0" marL="0">
              <a:lnSpc>
                <a:spcPct val="112000"/>
              </a:lnSpc>
              <a:buNone/>
            </a:pPr>
            <a:r>
              <a:rPr lang="en-US" sz="1050" dirty="0">
                <a:solidFill>
                  <a:srgbClr val="545A64"/>
                </a:solidFill>
                <a:latin typeface="Arial" pitchFamily="34" charset="0"/>
                <a:ea typeface="Arial" pitchFamily="34" charset="-122"/>
                <a:cs typeface="Arial" pitchFamily="34" charset="-120"/>
              </a:rPr>
              <a:t>the plan is costed against the loan's own dining budget</a:t>
            </a:r>
            <a:endParaRPr lang="en-US" sz="1050" dirty="0"/>
          </a:p>
        </p:txBody>
      </p:sp>
      <p:sp>
        <p:nvSpPr>
          <p:cNvPr id="22" name="Shape 19"/>
          <p:cNvSpPr/>
          <p:nvPr/>
        </p:nvSpPr>
        <p:spPr>
          <a:xfrm>
            <a:off x="566928" y="3977640"/>
            <a:ext cx="6766560" cy="1737360"/>
          </a:xfrm>
          <a:prstGeom prst="rect">
            <a:avLst/>
          </a:prstGeom>
          <a:solidFill>
            <a:srgbClr val="FCFCFA"/>
          </a:solidFill>
          <a:ln w="9525">
            <a:solidFill>
              <a:srgbClr val="C4C9CF"/>
            </a:solidFill>
            <a:prstDash val="solid"/>
          </a:ln>
          <a:effectLst>
            <a:outerShdw sx="100000" sy="100000" kx="0" ky="0" algn="bl" rotWithShape="0" blurRad="127000" dist="12700" dir="5400000">
              <a:srgbClr val="16181D">
                <a:alpha val="16000"/>
              </a:srgbClr>
            </a:outerShdw>
          </a:effectLst>
        </p:spPr>
      </p:sp>
      <p:sp>
        <p:nvSpPr>
          <p:cNvPr id="23" name="Text 20"/>
          <p:cNvSpPr txBox="1"/>
          <p:nvPr/>
        </p:nvSpPr>
        <p:spPr>
          <a:xfrm>
            <a:off x="841248" y="4251960"/>
            <a:ext cx="6217920" cy="182880"/>
          </a:xfrm>
          <a:prstGeom prst="rect">
            <a:avLst/>
          </a:prstGeom>
          <a:noFill/>
          <a:ln/>
        </p:spPr>
        <p:txBody>
          <a:bodyPr wrap="square" lIns="0" tIns="0" rIns="0" bIns="0" rtlCol="0" anchor="t"/>
          <a:lstStyle/>
          <a:p>
            <a:pPr indent="0" marL="0">
              <a:buNone/>
            </a:pPr>
            <a:r>
              <a:rPr lang="en-US" sz="850" b="1" spc="110" kern="0" dirty="0">
                <a:solidFill>
                  <a:srgbClr val="545A64"/>
                </a:solidFill>
                <a:latin typeface="Arial" pitchFamily="34" charset="0"/>
                <a:ea typeface="Arial" pitchFamily="34" charset="-122"/>
                <a:cs typeface="Arial" pitchFamily="34" charset="-120"/>
              </a:rPr>
              <a:t>WHAT A JUDGE SEES</a:t>
            </a:r>
            <a:endParaRPr lang="en-US" sz="850" dirty="0"/>
          </a:p>
        </p:txBody>
      </p:sp>
      <p:sp>
        <p:nvSpPr>
          <p:cNvPr id="24" name="Text 21"/>
          <p:cNvSpPr txBox="1"/>
          <p:nvPr/>
        </p:nvSpPr>
        <p:spPr>
          <a:xfrm>
            <a:off x="841248" y="4572000"/>
            <a:ext cx="6217920" cy="1005840"/>
          </a:xfrm>
          <a:prstGeom prst="rect">
            <a:avLst/>
          </a:prstGeom>
          <a:noFill/>
          <a:ln/>
        </p:spPr>
        <p:txBody>
          <a:bodyPr wrap="square" lIns="0" tIns="0" rIns="0" bIns="0" rtlCol="0" anchor="t"/>
          <a:lstStyle/>
          <a:p>
            <a:pPr algn="l" indent="0" marL="0">
              <a:lnSpc>
                <a:spcPct val="118000"/>
              </a:lnSpc>
              <a:buNone/>
            </a:pPr>
            <a:r>
              <a:rPr lang="en-US" sz="1200" dirty="0">
                <a:solidFill>
                  <a:srgbClr val="16181D"/>
                </a:solidFill>
                <a:latin typeface="Arial" pitchFamily="34" charset="0"/>
                <a:ea typeface="Arial" pitchFamily="34" charset="-122"/>
                <a:cs typeface="Arial" pitchFamily="34" charset="-120"/>
              </a:rPr>
              <a:t>Ask “somewhere in NYC for four, open late, burgers” on /dine/1 and get real venues with reasons, today's hours, specials, challenges and a cost estimate.</a:t>
            </a:r>
            <a:endParaRPr lang="en-US" sz="1200" dirty="0"/>
          </a:p>
        </p:txBody>
      </p:sp>
      <p:sp>
        <p:nvSpPr>
          <p:cNvPr id="25" name="Shape 22"/>
          <p:cNvSpPr/>
          <p:nvPr/>
        </p:nvSpPr>
        <p:spPr>
          <a:xfrm>
            <a:off x="7607808" y="3977640"/>
            <a:ext cx="4016959" cy="1737360"/>
          </a:xfrm>
          <a:prstGeom prst="rect">
            <a:avLst/>
          </a:prstGeom>
          <a:solidFill>
            <a:srgbClr val="FCFCFA"/>
          </a:solidFill>
          <a:ln w="9525">
            <a:solidFill>
              <a:srgbClr val="C4C9CF"/>
            </a:solidFill>
            <a:prstDash val="solid"/>
          </a:ln>
          <a:effectLst>
            <a:outerShdw sx="100000" sy="100000" kx="0" ky="0" algn="bl" rotWithShape="0" blurRad="127000" dist="12700" dir="5400000">
              <a:srgbClr val="16181D">
                <a:alpha val="16000"/>
              </a:srgbClr>
            </a:outerShdw>
          </a:effectLst>
        </p:spPr>
      </p:sp>
      <p:sp>
        <p:nvSpPr>
          <p:cNvPr id="26" name="Text 23"/>
          <p:cNvSpPr txBox="1"/>
          <p:nvPr/>
        </p:nvSpPr>
        <p:spPr>
          <a:xfrm>
            <a:off x="7882128" y="4251960"/>
            <a:ext cx="3468319" cy="182880"/>
          </a:xfrm>
          <a:prstGeom prst="rect">
            <a:avLst/>
          </a:prstGeom>
          <a:noFill/>
          <a:ln/>
        </p:spPr>
        <p:txBody>
          <a:bodyPr wrap="square" lIns="0" tIns="0" rIns="0" bIns="0" rtlCol="0" anchor="t"/>
          <a:lstStyle/>
          <a:p>
            <a:pPr indent="0" marL="0">
              <a:buNone/>
            </a:pPr>
            <a:r>
              <a:rPr lang="en-US" sz="850" b="1" spc="110" kern="0" dirty="0">
                <a:solidFill>
                  <a:srgbClr val="7A4B00"/>
                </a:solidFill>
                <a:latin typeface="Arial" pitchFamily="34" charset="0"/>
                <a:ea typeface="Arial" pitchFamily="34" charset="-122"/>
                <a:cs typeface="Arial" pitchFamily="34" charset="-120"/>
              </a:rPr>
              <a:t>PAYMENTS: PENDING BLACKBIRD REVIEW</a:t>
            </a:r>
            <a:endParaRPr lang="en-US" sz="850" dirty="0"/>
          </a:p>
        </p:txBody>
      </p:sp>
      <p:sp>
        <p:nvSpPr>
          <p:cNvPr id="27" name="Text 24"/>
          <p:cNvSpPr txBox="1"/>
          <p:nvPr/>
        </p:nvSpPr>
        <p:spPr>
          <a:xfrm>
            <a:off x="7882128" y="4572000"/>
            <a:ext cx="3468319" cy="1005840"/>
          </a:xfrm>
          <a:prstGeom prst="rect">
            <a:avLst/>
          </a:prstGeom>
          <a:noFill/>
          <a:ln/>
        </p:spPr>
        <p:txBody>
          <a:bodyPr wrap="square" lIns="0" tIns="0" rIns="0" bIns="0" rtlCol="0" anchor="t"/>
          <a:lstStyle/>
          <a:p>
            <a:pPr algn="l" indent="0" marL="0">
              <a:lnSpc>
                <a:spcPct val="118000"/>
              </a:lnSpc>
              <a:buNone/>
            </a:pPr>
            <a:r>
              <a:rPr lang="en-US" sz="1200" dirty="0">
                <a:solidFill>
                  <a:srgbClr val="16181D"/>
                </a:solidFill>
                <a:latin typeface="Arial" pitchFamily="34" charset="0"/>
                <a:ea typeface="Arial" pitchFamily="34" charset="-122"/>
                <a:cs typeface="Arial" pitchFamily="34" charset="-120"/>
              </a:rPr>
              <a:t>The FLY checkout is built, but the app holds no payment scope yet: a charge answers 403 and no FLY moves. The state flips itself on approval.</a:t>
            </a:r>
            <a:endParaRPr lang="en-US" sz="1200" dirty="0"/>
          </a:p>
        </p:txBody>
      </p:sp>
      <p:sp>
        <p:nvSpPr>
          <p:cNvPr id="28" name="Text 25"/>
          <p:cNvSpPr txBox="1"/>
          <p:nvPr/>
        </p:nvSpPr>
        <p:spPr>
          <a:xfrm>
            <a:off x="566928" y="6355080"/>
            <a:ext cx="10143439" cy="274320"/>
          </a:xfrm>
          <a:prstGeom prst="rect">
            <a:avLst/>
          </a:prstGeom>
          <a:noFill/>
          <a:ln/>
        </p:spPr>
        <p:txBody>
          <a:bodyPr wrap="square" lIns="0" tIns="0" rIns="0" bIns="0" rtlCol="0" anchor="t"/>
          <a:lstStyle/>
          <a:p>
            <a:pPr indent="0" marL="0">
              <a:buNone/>
            </a:pPr>
            <a:r>
              <a:rPr lang="en-US" sz="850" dirty="0">
                <a:solidFill>
                  <a:srgbClr val="545A64"/>
                </a:solidFill>
                <a:latin typeface="Arial" pitchFamily="34" charset="0"/>
                <a:ea typeface="Arial" pitchFamily="34" charset="-122"/>
                <a:cs typeface="Arial" pitchFamily="34" charset="-120"/>
              </a:rPr>
              <a:t>agent/src/flynet/index.ts, on live Flynet production data. App “hackathon 2” approved with read scopes plus write:save_to_list.</a:t>
            </a:r>
            <a:endParaRPr lang="en-US" sz="850" dirty="0"/>
          </a:p>
        </p:txBody>
      </p:sp>
      <p:sp>
        <p:nvSpPr>
          <p:cNvPr id="29" name="Text 26"/>
          <p:cNvSpPr txBox="1"/>
          <p:nvPr/>
        </p:nvSpPr>
        <p:spPr>
          <a:xfrm>
            <a:off x="11076127" y="6355080"/>
            <a:ext cx="548640" cy="274320"/>
          </a:xfrm>
          <a:prstGeom prst="rect">
            <a:avLst/>
          </a:prstGeom>
          <a:noFill/>
          <a:ln/>
        </p:spPr>
        <p:txBody>
          <a:bodyPr wrap="square" lIns="0" tIns="0" rIns="0" bIns="0" rtlCol="0" anchor="t"/>
          <a:lstStyle/>
          <a:p>
            <a:pPr algn="r" indent="0" marL="0">
              <a:buNone/>
            </a:pPr>
            <a:r>
              <a:rPr lang="en-US" sz="900" dirty="0">
                <a:solidFill>
                  <a:srgbClr val="545A64"/>
                </a:solidFill>
                <a:latin typeface="Courier New" pitchFamily="34" charset="0"/>
                <a:ea typeface="Courier New" pitchFamily="34" charset="-122"/>
                <a:cs typeface="Courier New" pitchFamily="34" charset="-120"/>
              </a:rPr>
              <a:t>09</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E5E8E3"/>
        </a:solidFill>
      </p:bgPr>
    </p:bg>
    <p:spTree>
      <p:nvGrpSpPr>
        <p:cNvPr id="1" name=""/>
        <p:cNvGrpSpPr/>
        <p:nvPr/>
      </p:nvGrpSpPr>
      <p:grpSpPr>
        <a:xfrm>
          <a:off x="0" y="0"/>
          <a:ext cx="0" cy="0"/>
          <a:chOff x="0" y="0"/>
          <a:chExt cx="0" cy="0"/>
        </a:xfrm>
      </p:grpSpPr>
      <p:sp>
        <p:nvSpPr>
          <p:cNvPr id="3" name="Text 0"/>
          <p:cNvSpPr txBox="1"/>
          <p:nvPr/>
        </p:nvSpPr>
        <p:spPr>
          <a:xfrm>
            <a:off x="566928" y="402336"/>
            <a:ext cx="11057839" cy="182880"/>
          </a:xfrm>
          <a:prstGeom prst="rect">
            <a:avLst/>
          </a:prstGeom>
          <a:noFill/>
          <a:ln/>
        </p:spPr>
        <p:txBody>
          <a:bodyPr wrap="square" lIns="0" tIns="0" rIns="0" bIns="0" rtlCol="0" anchor="t"/>
          <a:lstStyle/>
          <a:p>
            <a:pPr indent="0" marL="0">
              <a:buNone/>
            </a:pPr>
            <a:r>
              <a:rPr lang="en-US" sz="850" b="1" spc="110" kern="0" dirty="0">
                <a:solidFill>
                  <a:srgbClr val="545A64"/>
                </a:solidFill>
                <a:latin typeface="Arial" pitchFamily="34" charset="0"/>
                <a:ea typeface="Arial" pitchFamily="34" charset="-122"/>
                <a:cs typeface="Arial" pitchFamily="34" charset="-120"/>
              </a:rPr>
              <a:t>AGENT-TO-AGENT</a:t>
            </a:r>
            <a:endParaRPr lang="en-US" sz="850" dirty="0"/>
          </a:p>
        </p:txBody>
      </p:sp>
      <p:sp>
        <p:nvSpPr>
          <p:cNvPr id="4" name="Text 1"/>
          <p:cNvSpPr txBox="1"/>
          <p:nvPr/>
        </p:nvSpPr>
        <p:spPr>
          <a:xfrm>
            <a:off x="566928" y="621792"/>
            <a:ext cx="11057839" cy="566928"/>
          </a:xfrm>
          <a:prstGeom prst="rect">
            <a:avLst/>
          </a:prstGeom>
          <a:noFill/>
          <a:ln/>
        </p:spPr>
        <p:txBody>
          <a:bodyPr wrap="square" lIns="0" tIns="0" rIns="0" bIns="0" rtlCol="0" anchor="t"/>
          <a:lstStyle/>
          <a:p>
            <a:pPr indent="0" marL="0">
              <a:buNone/>
            </a:pPr>
            <a:r>
              <a:rPr lang="en-US" sz="2700" b="1" spc="-30" kern="0" dirty="0">
                <a:solidFill>
                  <a:srgbClr val="16181D"/>
                </a:solidFill>
                <a:latin typeface="Arial" pitchFamily="34" charset="0"/>
                <a:ea typeface="Arial" pitchFamily="34" charset="-122"/>
                <a:cs typeface="Arial" pitchFamily="34" charset="-120"/>
              </a:rPr>
              <a:t>Agents buy from agents</a:t>
            </a:r>
            <a:endParaRPr lang="en-US" sz="2700" dirty="0"/>
          </a:p>
        </p:txBody>
      </p:sp>
      <p:sp>
        <p:nvSpPr>
          <p:cNvPr id="5" name="Shape 2"/>
          <p:cNvSpPr/>
          <p:nvPr/>
        </p:nvSpPr>
        <p:spPr>
          <a:xfrm>
            <a:off x="566928" y="1371600"/>
            <a:ext cx="2444420" cy="3108960"/>
          </a:xfrm>
          <a:prstGeom prst="rect">
            <a:avLst/>
          </a:prstGeom>
          <a:solidFill>
            <a:srgbClr val="FCFCFA"/>
          </a:solidFill>
          <a:ln w="9525">
            <a:solidFill>
              <a:srgbClr val="C4C9CF"/>
            </a:solidFill>
            <a:prstDash val="solid"/>
          </a:ln>
          <a:effectLst>
            <a:outerShdw sx="100000" sy="100000" kx="0" ky="0" algn="bl" rotWithShape="0" blurRad="127000" dist="12700" dir="5400000">
              <a:srgbClr val="16181D">
                <a:alpha val="16000"/>
              </a:srgbClr>
            </a:outerShdw>
          </a:effectLst>
        </p:spPr>
      </p:sp>
      <p:sp>
        <p:nvSpPr>
          <p:cNvPr id="6" name="Text 3"/>
          <p:cNvSpPr txBox="1"/>
          <p:nvPr/>
        </p:nvSpPr>
        <p:spPr>
          <a:xfrm>
            <a:off x="795528" y="1664208"/>
            <a:ext cx="1987220" cy="182880"/>
          </a:xfrm>
          <a:prstGeom prst="rect">
            <a:avLst/>
          </a:prstGeom>
          <a:noFill/>
          <a:ln/>
        </p:spPr>
        <p:txBody>
          <a:bodyPr wrap="square" lIns="0" tIns="0" rIns="0" bIns="0" rtlCol="0" anchor="t"/>
          <a:lstStyle/>
          <a:p>
            <a:pPr indent="0" marL="0">
              <a:buNone/>
            </a:pPr>
            <a:r>
              <a:rPr lang="en-US" sz="850" b="1" spc="110" kern="0" dirty="0">
                <a:solidFill>
                  <a:srgbClr val="545A64"/>
                </a:solidFill>
                <a:latin typeface="Arial" pitchFamily="34" charset="0"/>
                <a:ea typeface="Arial" pitchFamily="34" charset="-122"/>
                <a:cs typeface="Arial" pitchFamily="34" charset="-120"/>
              </a:rPr>
              <a:t>SOLD: CREDIT REPORT</a:t>
            </a:r>
            <a:endParaRPr lang="en-US" sz="850" dirty="0"/>
          </a:p>
        </p:txBody>
      </p:sp>
      <p:sp>
        <p:nvSpPr>
          <p:cNvPr id="7" name="Text 4"/>
          <p:cNvSpPr txBox="1"/>
          <p:nvPr/>
        </p:nvSpPr>
        <p:spPr>
          <a:xfrm>
            <a:off x="795528" y="1956816"/>
            <a:ext cx="1987220" cy="548640"/>
          </a:xfrm>
          <a:prstGeom prst="rect">
            <a:avLst/>
          </a:prstGeom>
          <a:noFill/>
          <a:ln/>
        </p:spPr>
        <p:txBody>
          <a:bodyPr wrap="square" lIns="0" tIns="0" rIns="0" bIns="0" rtlCol="0" anchor="ctr"/>
          <a:lstStyle/>
          <a:p>
            <a:pPr indent="0" marL="0">
              <a:buNone/>
            </a:pPr>
            <a:r>
              <a:rPr lang="en-US" sz="3000" b="1" spc="-40" kern="0" dirty="0">
                <a:solidFill>
                  <a:srgbClr val="5A2BB3"/>
                </a:solidFill>
                <a:latin typeface="Arial" pitchFamily="34" charset="0"/>
                <a:ea typeface="Arial" pitchFamily="34" charset="-122"/>
                <a:cs typeface="Arial" pitchFamily="34" charset="-120"/>
              </a:rPr>
              <a:t>$0.02</a:t>
            </a:r>
            <a:endParaRPr lang="en-US" sz="3000" dirty="0"/>
          </a:p>
        </p:txBody>
      </p:sp>
      <p:sp>
        <p:nvSpPr>
          <p:cNvPr id="8" name="Text 5"/>
          <p:cNvSpPr txBox="1"/>
          <p:nvPr/>
        </p:nvSpPr>
        <p:spPr>
          <a:xfrm>
            <a:off x="795528" y="2651760"/>
            <a:ext cx="1987220" cy="1280160"/>
          </a:xfrm>
          <a:prstGeom prst="rect">
            <a:avLst/>
          </a:prstGeom>
          <a:noFill/>
          <a:ln/>
        </p:spPr>
        <p:txBody>
          <a:bodyPr wrap="square" lIns="0" tIns="0" rIns="0" bIns="0" rtlCol="0" anchor="t"/>
          <a:lstStyle/>
          <a:p>
            <a:pPr algn="l" indent="0" marL="0">
              <a:lnSpc>
                <a:spcPct val="118000"/>
              </a:lnSpc>
              <a:buNone/>
            </a:pPr>
            <a:r>
              <a:rPr lang="en-US" sz="1100" dirty="0">
                <a:solidFill>
                  <a:srgbClr val="16181D"/>
                </a:solidFill>
                <a:latin typeface="Arial" pitchFamily="34" charset="0"/>
                <a:ea typeface="Arial" pitchFamily="34" charset="-122"/>
                <a:cs typeface="Arial" pitchFamily="34" charset="-120"/>
              </a:rPr>
              <a:t>gadai-credit on Bankr x402 Cloud. No desk server needed; an unpaid call answers HTTP 402.</a:t>
            </a:r>
            <a:endParaRPr lang="en-US" sz="1100" dirty="0"/>
          </a:p>
        </p:txBody>
      </p:sp>
      <p:sp>
        <p:nvSpPr>
          <p:cNvPr id="9" name="Shape 6"/>
          <p:cNvSpPr/>
          <p:nvPr/>
        </p:nvSpPr>
        <p:spPr>
          <a:xfrm>
            <a:off x="795528" y="3950208"/>
            <a:ext cx="1987220" cy="0"/>
          </a:xfrm>
          <a:prstGeom prst="line">
            <a:avLst/>
          </a:prstGeom>
          <a:noFill/>
          <a:ln w="9525">
            <a:solidFill>
              <a:srgbClr val="C4C9CF"/>
            </a:solidFill>
            <a:prstDash val="solid"/>
          </a:ln>
        </p:spPr>
      </p:sp>
      <p:sp>
        <p:nvSpPr>
          <p:cNvPr id="10" name="Text 7"/>
          <p:cNvSpPr txBox="1"/>
          <p:nvPr/>
        </p:nvSpPr>
        <p:spPr>
          <a:xfrm>
            <a:off x="795528" y="4078224"/>
            <a:ext cx="1987220" cy="320040"/>
          </a:xfrm>
          <a:prstGeom prst="rect">
            <a:avLst/>
          </a:prstGeom>
          <a:noFill/>
          <a:ln/>
        </p:spPr>
        <p:txBody>
          <a:bodyPr wrap="square" lIns="0" tIns="0" rIns="0" bIns="0" rtlCol="0" anchor="t"/>
          <a:lstStyle/>
          <a:p>
            <a:pPr algn="l" indent="0" marL="0">
              <a:lnSpc>
                <a:spcPct val="125000"/>
              </a:lnSpc>
              <a:buNone/>
            </a:pPr>
            <a:r>
              <a:rPr lang="en-US" sz="800" dirty="0">
                <a:solidFill>
                  <a:srgbClr val="545A64"/>
                </a:solidFill>
                <a:latin typeface="Courier New" pitchFamily="34" charset="0"/>
                <a:ea typeface="Courier New" pitchFamily="34" charset="-122"/>
                <a:cs typeface="Courier New" pitchFamily="34" charset="-120"/>
              </a:rPr>
              <a:t>x402.bankr.bot/…/gadai-credit</a:t>
            </a:r>
            <a:endParaRPr lang="en-US" sz="800" dirty="0"/>
          </a:p>
        </p:txBody>
      </p:sp>
      <p:sp>
        <p:nvSpPr>
          <p:cNvPr id="11" name="Shape 8"/>
          <p:cNvSpPr/>
          <p:nvPr/>
        </p:nvSpPr>
        <p:spPr>
          <a:xfrm>
            <a:off x="3194228" y="1371600"/>
            <a:ext cx="2444420" cy="3108960"/>
          </a:xfrm>
          <a:prstGeom prst="rect">
            <a:avLst/>
          </a:prstGeom>
          <a:solidFill>
            <a:srgbClr val="FCFCFA"/>
          </a:solidFill>
          <a:ln w="9525">
            <a:solidFill>
              <a:srgbClr val="C4C9CF"/>
            </a:solidFill>
            <a:prstDash val="solid"/>
          </a:ln>
          <a:effectLst>
            <a:outerShdw sx="100000" sy="100000" kx="0" ky="0" algn="bl" rotWithShape="0" blurRad="127000" dist="12700" dir="5400000">
              <a:srgbClr val="16181D">
                <a:alpha val="16000"/>
              </a:srgbClr>
            </a:outerShdw>
          </a:effectLst>
        </p:spPr>
      </p:sp>
      <p:sp>
        <p:nvSpPr>
          <p:cNvPr id="12" name="Text 9"/>
          <p:cNvSpPr txBox="1"/>
          <p:nvPr/>
        </p:nvSpPr>
        <p:spPr>
          <a:xfrm>
            <a:off x="3422828" y="1664208"/>
            <a:ext cx="1987220" cy="182880"/>
          </a:xfrm>
          <a:prstGeom prst="rect">
            <a:avLst/>
          </a:prstGeom>
          <a:noFill/>
          <a:ln/>
        </p:spPr>
        <p:txBody>
          <a:bodyPr wrap="square" lIns="0" tIns="0" rIns="0" bIns="0" rtlCol="0" anchor="t"/>
          <a:lstStyle/>
          <a:p>
            <a:pPr indent="0" marL="0">
              <a:buNone/>
            </a:pPr>
            <a:r>
              <a:rPr lang="en-US" sz="850" b="1" spc="110" kern="0" dirty="0">
                <a:solidFill>
                  <a:srgbClr val="545A64"/>
                </a:solidFill>
                <a:latin typeface="Arial" pitchFamily="34" charset="0"/>
                <a:ea typeface="Arial" pitchFamily="34" charset="-122"/>
                <a:cs typeface="Arial" pitchFamily="34" charset="-120"/>
              </a:rPr>
              <a:t>BOUGHT: RISK VERDICT</a:t>
            </a:r>
            <a:endParaRPr lang="en-US" sz="850" dirty="0"/>
          </a:p>
        </p:txBody>
      </p:sp>
      <p:sp>
        <p:nvSpPr>
          <p:cNvPr id="13" name="Text 10"/>
          <p:cNvSpPr txBox="1"/>
          <p:nvPr/>
        </p:nvSpPr>
        <p:spPr>
          <a:xfrm>
            <a:off x="3422828" y="1956816"/>
            <a:ext cx="1987220" cy="548640"/>
          </a:xfrm>
          <a:prstGeom prst="rect">
            <a:avLst/>
          </a:prstGeom>
          <a:noFill/>
          <a:ln/>
        </p:spPr>
        <p:txBody>
          <a:bodyPr wrap="square" lIns="0" tIns="0" rIns="0" bIns="0" rtlCol="0" anchor="ctr"/>
          <a:lstStyle/>
          <a:p>
            <a:pPr indent="0" marL="0">
              <a:buNone/>
            </a:pPr>
            <a:r>
              <a:rPr lang="en-US" sz="3000" b="1" spc="-40" kern="0" dirty="0">
                <a:solidFill>
                  <a:srgbClr val="5A2BB3"/>
                </a:solidFill>
                <a:latin typeface="Arial" pitchFamily="34" charset="0"/>
                <a:ea typeface="Arial" pitchFamily="34" charset="-122"/>
                <a:cs typeface="Arial" pitchFamily="34" charset="-120"/>
              </a:rPr>
              <a:t>$0.05</a:t>
            </a:r>
            <a:endParaRPr lang="en-US" sz="3000" dirty="0"/>
          </a:p>
        </p:txBody>
      </p:sp>
      <p:sp>
        <p:nvSpPr>
          <p:cNvPr id="14" name="Text 11"/>
          <p:cNvSpPr txBox="1"/>
          <p:nvPr/>
        </p:nvSpPr>
        <p:spPr>
          <a:xfrm>
            <a:off x="3422828" y="2651760"/>
            <a:ext cx="1987220" cy="1280160"/>
          </a:xfrm>
          <a:prstGeom prst="rect">
            <a:avLst/>
          </a:prstGeom>
          <a:noFill/>
          <a:ln/>
        </p:spPr>
        <p:txBody>
          <a:bodyPr wrap="square" lIns="0" tIns="0" rIns="0" bIns="0" rtlCol="0" anchor="t"/>
          <a:lstStyle/>
          <a:p>
            <a:pPr algn="l" indent="0" marL="0">
              <a:lnSpc>
                <a:spcPct val="118000"/>
              </a:lnSpc>
              <a:buNone/>
            </a:pPr>
            <a:r>
              <a:rPr lang="en-US" sz="1100" dirty="0">
                <a:solidFill>
                  <a:srgbClr val="16181D"/>
                </a:solidFill>
                <a:latin typeface="Arial" pitchFamily="34" charset="0"/>
                <a:ea typeface="Arial" pitchFamily="34" charset="-122"/>
                <a:cs typeface="Arial" pitchFamily="34" charset="-120"/>
              </a:rPr>
              <a:t>The desk's own wallet pays a third-party honeypot check and uses the answer.</a:t>
            </a:r>
            <a:endParaRPr lang="en-US" sz="1100" dirty="0"/>
          </a:p>
        </p:txBody>
      </p:sp>
      <p:sp>
        <p:nvSpPr>
          <p:cNvPr id="15" name="Shape 12"/>
          <p:cNvSpPr/>
          <p:nvPr/>
        </p:nvSpPr>
        <p:spPr>
          <a:xfrm>
            <a:off x="3422828" y="3950208"/>
            <a:ext cx="1987220" cy="0"/>
          </a:xfrm>
          <a:prstGeom prst="line">
            <a:avLst/>
          </a:prstGeom>
          <a:noFill/>
          <a:ln w="9525">
            <a:solidFill>
              <a:srgbClr val="C4C9CF"/>
            </a:solidFill>
            <a:prstDash val="solid"/>
          </a:ln>
        </p:spPr>
      </p:sp>
      <p:sp>
        <p:nvSpPr>
          <p:cNvPr id="16" name="Text 13"/>
          <p:cNvSpPr txBox="1"/>
          <p:nvPr/>
        </p:nvSpPr>
        <p:spPr>
          <a:xfrm>
            <a:off x="3422828" y="4078224"/>
            <a:ext cx="1987220" cy="320040"/>
          </a:xfrm>
          <a:prstGeom prst="rect">
            <a:avLst/>
          </a:prstGeom>
          <a:noFill/>
          <a:ln/>
        </p:spPr>
        <p:txBody>
          <a:bodyPr wrap="square" lIns="0" tIns="0" rIns="0" bIns="0" rtlCol="0" anchor="t"/>
          <a:lstStyle/>
          <a:p>
            <a:pPr algn="l" indent="0" marL="0">
              <a:lnSpc>
                <a:spcPct val="125000"/>
              </a:lnSpc>
              <a:buNone/>
            </a:pPr>
            <a:r>
              <a:rPr lang="en-US" sz="800" dirty="0">
                <a:solidFill>
                  <a:srgbClr val="545A64"/>
                </a:solidFill>
                <a:latin typeface="Courier New" pitchFamily="34" charset="0"/>
                <a:ea typeface="Courier New" pitchFamily="34" charset="-122"/>
                <a:cs typeface="Courier New" pitchFamily="34" charset="-120"/>
              </a:rPr>
              <a:t>EIP-3009 · Bankr facilitator</a:t>
            </a:r>
            <a:endParaRPr lang="en-US" sz="800" dirty="0"/>
          </a:p>
        </p:txBody>
      </p:sp>
      <p:sp>
        <p:nvSpPr>
          <p:cNvPr id="17" name="Shape 14"/>
          <p:cNvSpPr/>
          <p:nvPr/>
        </p:nvSpPr>
        <p:spPr>
          <a:xfrm>
            <a:off x="5821528" y="1371600"/>
            <a:ext cx="2444420" cy="3108960"/>
          </a:xfrm>
          <a:prstGeom prst="rect">
            <a:avLst/>
          </a:prstGeom>
          <a:solidFill>
            <a:srgbClr val="FCFCFA"/>
          </a:solidFill>
          <a:ln w="9525">
            <a:solidFill>
              <a:srgbClr val="C4C9CF"/>
            </a:solidFill>
            <a:prstDash val="solid"/>
          </a:ln>
          <a:effectLst>
            <a:outerShdw sx="100000" sy="100000" kx="0" ky="0" algn="bl" rotWithShape="0" blurRad="127000" dist="12700" dir="5400000">
              <a:srgbClr val="16181D">
                <a:alpha val="16000"/>
              </a:srgbClr>
            </a:outerShdw>
          </a:effectLst>
        </p:spPr>
      </p:sp>
      <p:sp>
        <p:nvSpPr>
          <p:cNvPr id="18" name="Text 15"/>
          <p:cNvSpPr txBox="1"/>
          <p:nvPr/>
        </p:nvSpPr>
        <p:spPr>
          <a:xfrm>
            <a:off x="6050128" y="1664208"/>
            <a:ext cx="1987220" cy="182880"/>
          </a:xfrm>
          <a:prstGeom prst="rect">
            <a:avLst/>
          </a:prstGeom>
          <a:noFill/>
          <a:ln/>
        </p:spPr>
        <p:txBody>
          <a:bodyPr wrap="square" lIns="0" tIns="0" rIns="0" bIns="0" rtlCol="0" anchor="t"/>
          <a:lstStyle/>
          <a:p>
            <a:pPr indent="0" marL="0">
              <a:buNone/>
            </a:pPr>
            <a:r>
              <a:rPr lang="en-US" sz="850" b="1" spc="110" kern="0" dirty="0">
                <a:solidFill>
                  <a:srgbClr val="545A64"/>
                </a:solidFill>
                <a:latin typeface="Arial" pitchFamily="34" charset="0"/>
                <a:ea typeface="Arial" pitchFamily="34" charset="-122"/>
                <a:cs typeface="Arial" pitchFamily="34" charset="-120"/>
              </a:rPr>
              <a:t>BANKR SKILL</a:t>
            </a:r>
            <a:endParaRPr lang="en-US" sz="850" dirty="0"/>
          </a:p>
        </p:txBody>
      </p:sp>
      <p:sp>
        <p:nvSpPr>
          <p:cNvPr id="19" name="Text 16"/>
          <p:cNvSpPr txBox="1"/>
          <p:nvPr/>
        </p:nvSpPr>
        <p:spPr>
          <a:xfrm>
            <a:off x="6050128" y="1956816"/>
            <a:ext cx="1987220" cy="548640"/>
          </a:xfrm>
          <a:prstGeom prst="rect">
            <a:avLst/>
          </a:prstGeom>
          <a:noFill/>
          <a:ln/>
        </p:spPr>
        <p:txBody>
          <a:bodyPr wrap="square" lIns="0" tIns="0" rIns="0" bIns="0" rtlCol="0" anchor="ctr"/>
          <a:lstStyle/>
          <a:p>
            <a:pPr indent="0" marL="0">
              <a:buNone/>
            </a:pPr>
            <a:r>
              <a:rPr lang="en-US" sz="3000" b="1" spc="-40" kern="0" dirty="0">
                <a:solidFill>
                  <a:srgbClr val="16181D"/>
                </a:solidFill>
                <a:latin typeface="Arial" pitchFamily="34" charset="0"/>
                <a:ea typeface="Arial" pitchFamily="34" charset="-122"/>
                <a:cs typeface="Arial" pitchFamily="34" charset="-120"/>
              </a:rPr>
              <a:t>CHAT</a:t>
            </a:r>
            <a:endParaRPr lang="en-US" sz="3000" dirty="0"/>
          </a:p>
        </p:txBody>
      </p:sp>
      <p:sp>
        <p:nvSpPr>
          <p:cNvPr id="20" name="Text 17"/>
          <p:cNvSpPr txBox="1"/>
          <p:nvPr/>
        </p:nvSpPr>
        <p:spPr>
          <a:xfrm>
            <a:off x="6050128" y="2651760"/>
            <a:ext cx="1987220" cy="1280160"/>
          </a:xfrm>
          <a:prstGeom prst="rect">
            <a:avLst/>
          </a:prstGeom>
          <a:noFill/>
          <a:ln/>
        </p:spPr>
        <p:txBody>
          <a:bodyPr wrap="square" lIns="0" tIns="0" rIns="0" bIns="0" rtlCol="0" anchor="t"/>
          <a:lstStyle/>
          <a:p>
            <a:pPr algn="l" indent="0" marL="0">
              <a:lnSpc>
                <a:spcPct val="118000"/>
              </a:lnSpc>
              <a:buNone/>
            </a:pPr>
            <a:r>
              <a:rPr lang="en-US" sz="1100" dirty="0">
                <a:solidFill>
                  <a:srgbClr val="16181D"/>
                </a:solidFill>
                <a:latin typeface="Arial" pitchFamily="34" charset="0"/>
                <a:ea typeface="Arial" pitchFamily="34" charset="-122"/>
                <a:cs typeface="Arial" pitchFamily="34" charset="-120"/>
              </a:rPr>
              <a:t>Any Bankr agent can quote, pledge, check status and repay by chat.</a:t>
            </a:r>
            <a:endParaRPr lang="en-US" sz="1100" dirty="0"/>
          </a:p>
        </p:txBody>
      </p:sp>
      <p:sp>
        <p:nvSpPr>
          <p:cNvPr id="21" name="Shape 18"/>
          <p:cNvSpPr/>
          <p:nvPr/>
        </p:nvSpPr>
        <p:spPr>
          <a:xfrm>
            <a:off x="6050128" y="3950208"/>
            <a:ext cx="1987220" cy="0"/>
          </a:xfrm>
          <a:prstGeom prst="line">
            <a:avLst/>
          </a:prstGeom>
          <a:noFill/>
          <a:ln w="9525">
            <a:solidFill>
              <a:srgbClr val="C4C9CF"/>
            </a:solidFill>
            <a:prstDash val="solid"/>
          </a:ln>
        </p:spPr>
      </p:sp>
      <p:sp>
        <p:nvSpPr>
          <p:cNvPr id="22" name="Text 19"/>
          <p:cNvSpPr txBox="1"/>
          <p:nvPr/>
        </p:nvSpPr>
        <p:spPr>
          <a:xfrm>
            <a:off x="6050128" y="4078224"/>
            <a:ext cx="1987220" cy="320040"/>
          </a:xfrm>
          <a:prstGeom prst="rect">
            <a:avLst/>
          </a:prstGeom>
          <a:noFill/>
          <a:ln/>
        </p:spPr>
        <p:txBody>
          <a:bodyPr wrap="square" lIns="0" tIns="0" rIns="0" bIns="0" rtlCol="0" anchor="t"/>
          <a:lstStyle/>
          <a:p>
            <a:pPr algn="l" indent="0" marL="0">
              <a:lnSpc>
                <a:spcPct val="125000"/>
              </a:lnSpc>
              <a:buNone/>
            </a:pPr>
            <a:r>
              <a:rPr lang="en-US" sz="800" dirty="0">
                <a:solidFill>
                  <a:srgbClr val="545A64"/>
                </a:solidFill>
                <a:latin typeface="Courier New" pitchFamily="34" charset="0"/>
                <a:ea typeface="Courier New" pitchFamily="34" charset="-122"/>
                <a:cs typeface="Courier New" pitchFamily="34" charset="-120"/>
              </a:rPr>
              <a:t>skill/gadai/SKILL.md</a:t>
            </a:r>
            <a:endParaRPr lang="en-US" sz="800" dirty="0"/>
          </a:p>
        </p:txBody>
      </p:sp>
      <p:sp>
        <p:nvSpPr>
          <p:cNvPr id="23" name="Shape 20"/>
          <p:cNvSpPr/>
          <p:nvPr/>
        </p:nvSpPr>
        <p:spPr>
          <a:xfrm>
            <a:off x="8448827" y="1371600"/>
            <a:ext cx="2444420" cy="3108960"/>
          </a:xfrm>
          <a:prstGeom prst="rect">
            <a:avLst/>
          </a:prstGeom>
          <a:solidFill>
            <a:srgbClr val="FCFCFA"/>
          </a:solidFill>
          <a:ln w="9525">
            <a:solidFill>
              <a:srgbClr val="C4C9CF"/>
            </a:solidFill>
            <a:prstDash val="solid"/>
          </a:ln>
          <a:effectLst>
            <a:outerShdw sx="100000" sy="100000" kx="0" ky="0" algn="bl" rotWithShape="0" blurRad="127000" dist="12700" dir="5400000">
              <a:srgbClr val="16181D">
                <a:alpha val="16000"/>
              </a:srgbClr>
            </a:outerShdw>
          </a:effectLst>
        </p:spPr>
      </p:sp>
      <p:sp>
        <p:nvSpPr>
          <p:cNvPr id="24" name="Text 21"/>
          <p:cNvSpPr txBox="1"/>
          <p:nvPr/>
        </p:nvSpPr>
        <p:spPr>
          <a:xfrm>
            <a:off x="8677427" y="1664208"/>
            <a:ext cx="1987220" cy="182880"/>
          </a:xfrm>
          <a:prstGeom prst="rect">
            <a:avLst/>
          </a:prstGeom>
          <a:noFill/>
          <a:ln/>
        </p:spPr>
        <p:txBody>
          <a:bodyPr wrap="square" lIns="0" tIns="0" rIns="0" bIns="0" rtlCol="0" anchor="t"/>
          <a:lstStyle/>
          <a:p>
            <a:pPr indent="0" marL="0">
              <a:buNone/>
            </a:pPr>
            <a:r>
              <a:rPr lang="en-US" sz="850" b="1" spc="110" kern="0" dirty="0">
                <a:solidFill>
                  <a:srgbClr val="545A64"/>
                </a:solidFill>
                <a:latin typeface="Arial" pitchFamily="34" charset="0"/>
                <a:ea typeface="Arial" pitchFamily="34" charset="-122"/>
                <a:cs typeface="Arial" pitchFamily="34" charset="-120"/>
              </a:rPr>
              <a:t>TWO AGENT SKILLS</a:t>
            </a:r>
            <a:endParaRPr lang="en-US" sz="850" dirty="0"/>
          </a:p>
        </p:txBody>
      </p:sp>
      <p:sp>
        <p:nvSpPr>
          <p:cNvPr id="25" name="Text 22"/>
          <p:cNvSpPr txBox="1"/>
          <p:nvPr/>
        </p:nvSpPr>
        <p:spPr>
          <a:xfrm>
            <a:off x="8677427" y="1956816"/>
            <a:ext cx="1987220" cy="548640"/>
          </a:xfrm>
          <a:prstGeom prst="rect">
            <a:avLst/>
          </a:prstGeom>
          <a:noFill/>
          <a:ln/>
        </p:spPr>
        <p:txBody>
          <a:bodyPr wrap="square" lIns="0" tIns="0" rIns="0" bIns="0" rtlCol="0" anchor="ctr"/>
          <a:lstStyle/>
          <a:p>
            <a:pPr indent="0" marL="0">
              <a:buNone/>
            </a:pPr>
            <a:r>
              <a:rPr lang="en-US" sz="3000" b="1" spc="-40" kern="0" dirty="0">
                <a:solidFill>
                  <a:srgbClr val="16181D"/>
                </a:solidFill>
                <a:latin typeface="Arial" pitchFamily="34" charset="0"/>
                <a:ea typeface="Arial" pitchFamily="34" charset="-122"/>
                <a:cs typeface="Arial" pitchFamily="34" charset="-120"/>
              </a:rPr>
              <a:t>GROK</a:t>
            </a:r>
            <a:endParaRPr lang="en-US" sz="3000" dirty="0"/>
          </a:p>
        </p:txBody>
      </p:sp>
      <p:sp>
        <p:nvSpPr>
          <p:cNvPr id="26" name="Text 23"/>
          <p:cNvSpPr txBox="1"/>
          <p:nvPr/>
        </p:nvSpPr>
        <p:spPr>
          <a:xfrm>
            <a:off x="8677427" y="2651760"/>
            <a:ext cx="1987220" cy="1280160"/>
          </a:xfrm>
          <a:prstGeom prst="rect">
            <a:avLst/>
          </a:prstGeom>
          <a:noFill/>
          <a:ln/>
        </p:spPr>
        <p:txBody>
          <a:bodyPr wrap="square" lIns="0" tIns="0" rIns="0" bIns="0" rtlCol="0" anchor="t"/>
          <a:lstStyle/>
          <a:p>
            <a:pPr algn="l" indent="0" marL="0">
              <a:lnSpc>
                <a:spcPct val="118000"/>
              </a:lnSpc>
              <a:buNone/>
            </a:pPr>
            <a:r>
              <a:rPr lang="en-US" sz="1100" dirty="0">
                <a:solidFill>
                  <a:srgbClr val="16181D"/>
                </a:solidFill>
                <a:latin typeface="Arial" pitchFamily="34" charset="0"/>
                <a:ea typeface="Arial" pitchFamily="34" charset="-122"/>
                <a:cs typeface="Arial" pitchFamily="34" charset="-120"/>
              </a:rPr>
              <a:t>gadai-credit quotes a line; gadai-loan-watch runs a daily loan summary.</a:t>
            </a:r>
            <a:endParaRPr lang="en-US" sz="1100" dirty="0"/>
          </a:p>
        </p:txBody>
      </p:sp>
      <p:sp>
        <p:nvSpPr>
          <p:cNvPr id="27" name="Shape 24"/>
          <p:cNvSpPr/>
          <p:nvPr/>
        </p:nvSpPr>
        <p:spPr>
          <a:xfrm>
            <a:off x="8677427" y="3950208"/>
            <a:ext cx="1987220" cy="0"/>
          </a:xfrm>
          <a:prstGeom prst="line">
            <a:avLst/>
          </a:prstGeom>
          <a:noFill/>
          <a:ln w="9525">
            <a:solidFill>
              <a:srgbClr val="C4C9CF"/>
            </a:solidFill>
            <a:prstDash val="solid"/>
          </a:ln>
        </p:spPr>
      </p:sp>
      <p:sp>
        <p:nvSpPr>
          <p:cNvPr id="28" name="Text 25"/>
          <p:cNvSpPr txBox="1"/>
          <p:nvPr/>
        </p:nvSpPr>
        <p:spPr>
          <a:xfrm>
            <a:off x="8677427" y="4078224"/>
            <a:ext cx="1987220" cy="320040"/>
          </a:xfrm>
          <a:prstGeom prst="rect">
            <a:avLst/>
          </a:prstGeom>
          <a:noFill/>
          <a:ln/>
        </p:spPr>
        <p:txBody>
          <a:bodyPr wrap="square" lIns="0" tIns="0" rIns="0" bIns="0" rtlCol="0" anchor="t"/>
          <a:lstStyle/>
          <a:p>
            <a:pPr algn="l" indent="0" marL="0">
              <a:lnSpc>
                <a:spcPct val="125000"/>
              </a:lnSpc>
              <a:buNone/>
            </a:pPr>
            <a:r>
              <a:rPr lang="en-US" sz="800" dirty="0">
                <a:solidFill>
                  <a:srgbClr val="545A64"/>
                </a:solidFill>
                <a:latin typeface="Courier New" pitchFamily="34" charset="0"/>
                <a:ea typeface="Courier New" pitchFamily="34" charset="-122"/>
                <a:cs typeface="Courier New" pitchFamily="34" charset="-120"/>
              </a:rPr>
              <a:t>node grok/check.mjs</a:t>
            </a:r>
            <a:endParaRPr lang="en-US" sz="800" dirty="0"/>
          </a:p>
        </p:txBody>
      </p:sp>
      <p:sp>
        <p:nvSpPr>
          <p:cNvPr id="29" name="Shape 26"/>
          <p:cNvSpPr/>
          <p:nvPr/>
        </p:nvSpPr>
        <p:spPr>
          <a:xfrm>
            <a:off x="566928" y="4709160"/>
            <a:ext cx="11057839" cy="1005840"/>
          </a:xfrm>
          <a:prstGeom prst="rect">
            <a:avLst/>
          </a:prstGeom>
          <a:solidFill>
            <a:srgbClr val="FCFCFA"/>
          </a:solidFill>
          <a:ln w="9525">
            <a:solidFill>
              <a:srgbClr val="C4C9CF"/>
            </a:solidFill>
            <a:prstDash val="solid"/>
          </a:ln>
          <a:effectLst>
            <a:outerShdw sx="100000" sy="100000" kx="0" ky="0" algn="bl" rotWithShape="0" blurRad="127000" dist="12700" dir="5400000">
              <a:srgbClr val="16181D">
                <a:alpha val="16000"/>
              </a:srgbClr>
            </a:outerShdw>
          </a:effectLst>
        </p:spPr>
      </p:sp>
      <p:sp>
        <p:nvSpPr>
          <p:cNvPr id="30" name="Text 27"/>
          <p:cNvSpPr txBox="1"/>
          <p:nvPr/>
        </p:nvSpPr>
        <p:spPr>
          <a:xfrm>
            <a:off x="841248" y="4937760"/>
            <a:ext cx="5486400" cy="182880"/>
          </a:xfrm>
          <a:prstGeom prst="rect">
            <a:avLst/>
          </a:prstGeom>
          <a:noFill/>
          <a:ln/>
        </p:spPr>
        <p:txBody>
          <a:bodyPr wrap="square" lIns="0" tIns="0" rIns="0" bIns="0" rtlCol="0" anchor="t"/>
          <a:lstStyle/>
          <a:p>
            <a:pPr indent="0" marL="0">
              <a:buNone/>
            </a:pPr>
            <a:r>
              <a:rPr lang="en-US" sz="850" b="1" spc="110" kern="0" dirty="0">
                <a:solidFill>
                  <a:srgbClr val="545A64"/>
                </a:solidFill>
                <a:latin typeface="Arial" pitchFamily="34" charset="0"/>
                <a:ea typeface="Arial" pitchFamily="34" charset="-122"/>
                <a:cs typeface="Arial" pitchFamily="34" charset="-120"/>
              </a:rPr>
              <a:t>TRY IT WITHOUT US</a:t>
            </a:r>
            <a:endParaRPr lang="en-US" sz="850" dirty="0"/>
          </a:p>
        </p:txBody>
      </p:sp>
      <p:sp>
        <p:nvSpPr>
          <p:cNvPr id="31" name="Text 28"/>
          <p:cNvSpPr txBox="1"/>
          <p:nvPr/>
        </p:nvSpPr>
        <p:spPr>
          <a:xfrm>
            <a:off x="841248" y="5212080"/>
            <a:ext cx="10509199" cy="320040"/>
          </a:xfrm>
          <a:prstGeom prst="rect">
            <a:avLst/>
          </a:prstGeom>
          <a:noFill/>
          <a:ln/>
        </p:spPr>
        <p:txBody>
          <a:bodyPr wrap="square" lIns="0" tIns="0" rIns="0" bIns="0" rtlCol="0" anchor="t"/>
          <a:lstStyle/>
          <a:p>
            <a:pPr algn="l" indent="0" marL="0">
              <a:lnSpc>
                <a:spcPct val="125000"/>
              </a:lnSpc>
              <a:buNone/>
            </a:pPr>
            <a:r>
              <a:rPr lang="en-US" sz="1000" dirty="0">
                <a:solidFill>
                  <a:srgbClr val="16181D"/>
                </a:solidFill>
                <a:latin typeface="Courier New" pitchFamily="34" charset="0"/>
                <a:ea typeface="Courier New" pitchFamily="34" charset="-122"/>
                <a:cs typeface="Courier New" pitchFamily="34" charset="-120"/>
              </a:rPr>
              <a:t>curl -i "https://x402.bankr.bot/0x0455…e98/gadai-credit?token=0x5F98…DBa3"  →  402 Payment Required</a:t>
            </a:r>
            <a:endParaRPr lang="en-US" sz="1000" dirty="0"/>
          </a:p>
        </p:txBody>
      </p:sp>
      <p:sp>
        <p:nvSpPr>
          <p:cNvPr id="32" name="Text 29"/>
          <p:cNvSpPr txBox="1"/>
          <p:nvPr/>
        </p:nvSpPr>
        <p:spPr>
          <a:xfrm>
            <a:off x="566928" y="6355080"/>
            <a:ext cx="10143439" cy="274320"/>
          </a:xfrm>
          <a:prstGeom prst="rect">
            <a:avLst/>
          </a:prstGeom>
          <a:noFill/>
          <a:ln/>
        </p:spPr>
        <p:txBody>
          <a:bodyPr wrap="square" lIns="0" tIns="0" rIns="0" bIns="0" rtlCol="0" anchor="t"/>
          <a:lstStyle/>
          <a:p>
            <a:pPr indent="0" marL="0">
              <a:buNone/>
            </a:pPr>
            <a:r>
              <a:rPr lang="en-US" sz="850" dirty="0">
                <a:solidFill>
                  <a:srgbClr val="545A64"/>
                </a:solidFill>
                <a:latin typeface="Arial" pitchFamily="34" charset="0"/>
                <a:ea typeface="Arial" pitchFamily="34" charset="-122"/>
                <a:cs typeface="Arial" pitchFamily="34" charset="-120"/>
              </a:rPr>
              <a:t>x402/gadai-credit/index.ts (engine copied verbatim, source commit in the header) · skill/gadai/SKILL.md · grok/. Bankr agent profile “gadai” is pending Bankr review.</a:t>
            </a:r>
            <a:endParaRPr lang="en-US" sz="850" dirty="0"/>
          </a:p>
        </p:txBody>
      </p:sp>
      <p:sp>
        <p:nvSpPr>
          <p:cNvPr id="33" name="Text 30"/>
          <p:cNvSpPr txBox="1"/>
          <p:nvPr/>
        </p:nvSpPr>
        <p:spPr>
          <a:xfrm>
            <a:off x="11076127" y="6355080"/>
            <a:ext cx="548640" cy="274320"/>
          </a:xfrm>
          <a:prstGeom prst="rect">
            <a:avLst/>
          </a:prstGeom>
          <a:noFill/>
          <a:ln/>
        </p:spPr>
        <p:txBody>
          <a:bodyPr wrap="square" lIns="0" tIns="0" rIns="0" bIns="0" rtlCol="0" anchor="t"/>
          <a:lstStyle/>
          <a:p>
            <a:pPr algn="r" indent="0" marL="0">
              <a:buNone/>
            </a:pPr>
            <a:r>
              <a:rPr lang="en-US" sz="900" dirty="0">
                <a:solidFill>
                  <a:srgbClr val="545A64"/>
                </a:solidFill>
                <a:latin typeface="Courier New" pitchFamily="34" charset="0"/>
                <a:ea typeface="Courier New" pitchFamily="34" charset="-122"/>
                <a:cs typeface="Courier New" pitchFamily="34" charset="-120"/>
              </a:rPr>
              <a:t>10</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E5E8E3"/>
        </a:solidFill>
      </p:bgPr>
    </p:bg>
    <p:spTree>
      <p:nvGrpSpPr>
        <p:cNvPr id="1" name=""/>
        <p:cNvGrpSpPr/>
        <p:nvPr/>
      </p:nvGrpSpPr>
      <p:grpSpPr>
        <a:xfrm>
          <a:off x="0" y="0"/>
          <a:ext cx="0" cy="0"/>
          <a:chOff x="0" y="0"/>
          <a:chExt cx="0" cy="0"/>
        </a:xfrm>
      </p:grpSpPr>
      <p:sp>
        <p:nvSpPr>
          <p:cNvPr id="3" name="Text 0"/>
          <p:cNvSpPr txBox="1"/>
          <p:nvPr/>
        </p:nvSpPr>
        <p:spPr>
          <a:xfrm>
            <a:off x="566928" y="402336"/>
            <a:ext cx="11057839" cy="182880"/>
          </a:xfrm>
          <a:prstGeom prst="rect">
            <a:avLst/>
          </a:prstGeom>
          <a:noFill/>
          <a:ln/>
        </p:spPr>
        <p:txBody>
          <a:bodyPr wrap="square" lIns="0" tIns="0" rIns="0" bIns="0" rtlCol="0" anchor="t"/>
          <a:lstStyle/>
          <a:p>
            <a:pPr indent="0" marL="0">
              <a:buNone/>
            </a:pPr>
            <a:r>
              <a:rPr lang="en-US" sz="850" b="1" spc="110" kern="0" dirty="0">
                <a:solidFill>
                  <a:srgbClr val="545A64"/>
                </a:solidFill>
                <a:latin typeface="Arial" pitchFamily="34" charset="0"/>
                <a:ea typeface="Arial" pitchFamily="34" charset="-122"/>
                <a:cs typeface="Arial" pitchFamily="34" charset="-120"/>
              </a:rPr>
              <a:t>EVIDENCE</a:t>
            </a:r>
            <a:endParaRPr lang="en-US" sz="850" dirty="0"/>
          </a:p>
        </p:txBody>
      </p:sp>
      <p:sp>
        <p:nvSpPr>
          <p:cNvPr id="4" name="Text 1"/>
          <p:cNvSpPr txBox="1"/>
          <p:nvPr/>
        </p:nvSpPr>
        <p:spPr>
          <a:xfrm>
            <a:off x="566928" y="621792"/>
            <a:ext cx="11057839" cy="566928"/>
          </a:xfrm>
          <a:prstGeom prst="rect">
            <a:avLst/>
          </a:prstGeom>
          <a:noFill/>
          <a:ln/>
        </p:spPr>
        <p:txBody>
          <a:bodyPr wrap="square" lIns="0" tIns="0" rIns="0" bIns="0" rtlCol="0" anchor="t"/>
          <a:lstStyle/>
          <a:p>
            <a:pPr indent="0" marL="0">
              <a:buNone/>
            </a:pPr>
            <a:r>
              <a:rPr lang="en-US" sz="2700" b="1" spc="-30" kern="0" dirty="0">
                <a:solidFill>
                  <a:srgbClr val="16181D"/>
                </a:solidFill>
                <a:latin typeface="Arial" pitchFamily="34" charset="0"/>
                <a:ea typeface="Arial" pitchFamily="34" charset="-122"/>
                <a:cs typeface="Arial" pitchFamily="34" charset="-120"/>
              </a:rPr>
              <a:t>Six transactions on Base mainnet</a:t>
            </a:r>
            <a:endParaRPr lang="en-US" sz="2700" dirty="0"/>
          </a:p>
        </p:txBody>
      </p:sp>
      <p:sp>
        <p:nvSpPr>
          <p:cNvPr id="5" name="Shape 2"/>
          <p:cNvSpPr/>
          <p:nvPr/>
        </p:nvSpPr>
        <p:spPr>
          <a:xfrm>
            <a:off x="566928" y="1371600"/>
            <a:ext cx="11057839" cy="4343400"/>
          </a:xfrm>
          <a:prstGeom prst="rect">
            <a:avLst/>
          </a:prstGeom>
          <a:solidFill>
            <a:srgbClr val="FCFCFA"/>
          </a:solidFill>
          <a:ln w="9525">
            <a:solidFill>
              <a:srgbClr val="C4C9CF"/>
            </a:solidFill>
            <a:prstDash val="solid"/>
          </a:ln>
          <a:effectLst>
            <a:outerShdw sx="100000" sy="100000" kx="0" ky="0" algn="bl" rotWithShape="0" blurRad="127000" dist="12700" dir="5400000">
              <a:srgbClr val="16181D">
                <a:alpha val="16000"/>
              </a:srgbClr>
            </a:outerShdw>
          </a:effectLst>
        </p:spPr>
      </p:sp>
      <p:sp>
        <p:nvSpPr>
          <p:cNvPr id="6" name="Shape 3"/>
          <p:cNvSpPr/>
          <p:nvPr/>
        </p:nvSpPr>
        <p:spPr>
          <a:xfrm>
            <a:off x="841248" y="1773936"/>
            <a:ext cx="274320" cy="274320"/>
          </a:xfrm>
          <a:prstGeom prst="ellipse">
            <a:avLst/>
          </a:prstGeom>
          <a:solidFill>
            <a:srgbClr val="5A2BB3"/>
          </a:solidFill>
          <a:ln w="12700">
            <a:solidFill>
              <a:srgbClr val="5A2BB3"/>
            </a:solidFill>
            <a:prstDash val="solid"/>
          </a:ln>
        </p:spPr>
      </p:sp>
      <p:sp>
        <p:nvSpPr>
          <p:cNvPr id="7" name="Text 4"/>
          <p:cNvSpPr txBox="1"/>
          <p:nvPr/>
        </p:nvSpPr>
        <p:spPr>
          <a:xfrm>
            <a:off x="841248" y="1773936"/>
            <a:ext cx="274320" cy="274320"/>
          </a:xfrm>
          <a:prstGeom prst="rect">
            <a:avLst/>
          </a:prstGeom>
          <a:noFill/>
          <a:ln/>
        </p:spPr>
        <p:txBody>
          <a:bodyPr wrap="square" lIns="0" tIns="0" rIns="0" bIns="0" rtlCol="0" anchor="ctr"/>
          <a:lstStyle/>
          <a:p>
            <a:pPr algn="ctr" indent="0" marL="0">
              <a:buNone/>
            </a:pPr>
            <a:r>
              <a:rPr lang="en-US" sz="1000" b="1" dirty="0">
                <a:solidFill>
                  <a:srgbClr val="FCFCFA"/>
                </a:solidFill>
                <a:latin typeface="Arial" pitchFamily="34" charset="0"/>
                <a:ea typeface="Arial" pitchFamily="34" charset="-122"/>
                <a:cs typeface="Arial" pitchFamily="34" charset="-120"/>
              </a:rPr>
              <a:t>1</a:t>
            </a:r>
            <a:endParaRPr lang="en-US" sz="1000" dirty="0"/>
          </a:p>
        </p:txBody>
      </p:sp>
      <p:sp>
        <p:nvSpPr>
          <p:cNvPr id="8" name="Text 5"/>
          <p:cNvSpPr txBox="1"/>
          <p:nvPr/>
        </p:nvSpPr>
        <p:spPr>
          <a:xfrm>
            <a:off x="1280160" y="1737360"/>
            <a:ext cx="3200400" cy="256032"/>
          </a:xfrm>
          <a:prstGeom prst="rect">
            <a:avLst/>
          </a:prstGeom>
          <a:noFill/>
          <a:ln/>
        </p:spPr>
        <p:txBody>
          <a:bodyPr wrap="square" lIns="0" tIns="0" rIns="0" bIns="0" rtlCol="0" anchor="t"/>
          <a:lstStyle/>
          <a:p>
            <a:pPr indent="0" marL="0">
              <a:buNone/>
            </a:pPr>
            <a:r>
              <a:rPr lang="en-US" sz="1150" b="1" dirty="0">
                <a:solidFill>
                  <a:srgbClr val="16181D"/>
                </a:solidFill>
                <a:latin typeface="Arial" pitchFamily="34" charset="0"/>
                <a:ea typeface="Arial" pitchFamily="34" charset="-122"/>
                <a:cs typeface="Arial" pitchFamily="34" charset="-120"/>
              </a:rPr>
              <a:t>Uniswap Trading API swap</a:t>
            </a:r>
            <a:endParaRPr lang="en-US" sz="1150" dirty="0"/>
          </a:p>
        </p:txBody>
      </p:sp>
      <p:sp>
        <p:nvSpPr>
          <p:cNvPr id="9" name="Text 6"/>
          <p:cNvSpPr txBox="1"/>
          <p:nvPr/>
        </p:nvSpPr>
        <p:spPr>
          <a:xfrm>
            <a:off x="4590288" y="1755648"/>
            <a:ext cx="4572000" cy="256032"/>
          </a:xfrm>
          <a:prstGeom prst="rect">
            <a:avLst/>
          </a:prstGeom>
          <a:noFill/>
          <a:ln/>
        </p:spPr>
        <p:txBody>
          <a:bodyPr wrap="square" lIns="0" tIns="0" rIns="0" bIns="0" rtlCol="0" anchor="t"/>
          <a:lstStyle/>
          <a:p>
            <a:pPr algn="l" indent="0" marL="0">
              <a:lnSpc>
                <a:spcPct val="118000"/>
              </a:lnSpc>
              <a:buNone/>
            </a:pPr>
            <a:r>
              <a:rPr lang="en-US" sz="1050" dirty="0">
                <a:solidFill>
                  <a:srgbClr val="545A64"/>
                </a:solidFill>
                <a:latin typeface="Arial" pitchFamily="34" charset="0"/>
                <a:ea typeface="Arial" pitchFamily="34" charset="-122"/>
                <a:cs typeface="Arial" pitchFamily="34" charset="-120"/>
              </a:rPr>
              <a:t>0.00015 ETH → 0.395941 USDC, routing CLASSIC</a:t>
            </a:r>
            <a:endParaRPr lang="en-US" sz="1050" dirty="0"/>
          </a:p>
        </p:txBody>
      </p:sp>
      <p:sp>
        <p:nvSpPr>
          <p:cNvPr id="10" name="Text 7"/>
          <p:cNvSpPr txBox="1"/>
          <p:nvPr/>
        </p:nvSpPr>
        <p:spPr>
          <a:xfrm>
            <a:off x="9299448" y="1755648"/>
            <a:ext cx="2286000" cy="256032"/>
          </a:xfrm>
          <a:prstGeom prst="rect">
            <a:avLst/>
          </a:prstGeom>
          <a:noFill/>
          <a:ln/>
        </p:spPr>
        <p:txBody>
          <a:bodyPr wrap="square" lIns="0" tIns="0" rIns="0" bIns="0" rtlCol="0" anchor="t"/>
          <a:lstStyle/>
          <a:p>
            <a:pPr algn="r" indent="0" marL="0">
              <a:lnSpc>
                <a:spcPct val="125000"/>
              </a:lnSpc>
              <a:buNone/>
            </a:pPr>
            <a:r>
              <a:rPr lang="en-US" sz="950" dirty="0">
                <a:solidFill>
                  <a:srgbClr val="5A2BB3"/>
                </a:solidFill>
                <a:latin typeface="Courier New" pitchFamily="34" charset="0"/>
                <a:ea typeface="Courier New" pitchFamily="34" charset="-122"/>
                <a:cs typeface="Courier New" pitchFamily="34" charset="-120"/>
              </a:rPr>
              <a:t>0x6dd51e0c…026cc072</a:t>
            </a:r>
            <a:endParaRPr lang="en-US" sz="950" dirty="0"/>
          </a:p>
        </p:txBody>
      </p:sp>
      <p:sp>
        <p:nvSpPr>
          <p:cNvPr id="11" name="Shape 8"/>
          <p:cNvSpPr/>
          <p:nvPr/>
        </p:nvSpPr>
        <p:spPr>
          <a:xfrm>
            <a:off x="841248" y="2194560"/>
            <a:ext cx="10509199" cy="0"/>
          </a:xfrm>
          <a:prstGeom prst="line">
            <a:avLst/>
          </a:prstGeom>
          <a:noFill/>
          <a:ln w="9525">
            <a:solidFill>
              <a:srgbClr val="C4C9CF"/>
            </a:solidFill>
            <a:prstDash val="solid"/>
          </a:ln>
        </p:spPr>
      </p:sp>
      <p:sp>
        <p:nvSpPr>
          <p:cNvPr id="12" name="Shape 9"/>
          <p:cNvSpPr/>
          <p:nvPr/>
        </p:nvSpPr>
        <p:spPr>
          <a:xfrm>
            <a:off x="841248" y="2395728"/>
            <a:ext cx="274320" cy="274320"/>
          </a:xfrm>
          <a:prstGeom prst="ellipse">
            <a:avLst/>
          </a:prstGeom>
          <a:solidFill>
            <a:srgbClr val="5A2BB3"/>
          </a:solidFill>
          <a:ln w="12700">
            <a:solidFill>
              <a:srgbClr val="5A2BB3"/>
            </a:solidFill>
            <a:prstDash val="solid"/>
          </a:ln>
        </p:spPr>
      </p:sp>
      <p:sp>
        <p:nvSpPr>
          <p:cNvPr id="13" name="Text 10"/>
          <p:cNvSpPr txBox="1"/>
          <p:nvPr/>
        </p:nvSpPr>
        <p:spPr>
          <a:xfrm>
            <a:off x="841248" y="2395728"/>
            <a:ext cx="274320" cy="274320"/>
          </a:xfrm>
          <a:prstGeom prst="rect">
            <a:avLst/>
          </a:prstGeom>
          <a:noFill/>
          <a:ln/>
        </p:spPr>
        <p:txBody>
          <a:bodyPr wrap="square" lIns="0" tIns="0" rIns="0" bIns="0" rtlCol="0" anchor="ctr"/>
          <a:lstStyle/>
          <a:p>
            <a:pPr algn="ctr" indent="0" marL="0">
              <a:buNone/>
            </a:pPr>
            <a:r>
              <a:rPr lang="en-US" sz="1000" b="1" dirty="0">
                <a:solidFill>
                  <a:srgbClr val="FCFCFA"/>
                </a:solidFill>
                <a:latin typeface="Arial" pitchFamily="34" charset="0"/>
                <a:ea typeface="Arial" pitchFamily="34" charset="-122"/>
                <a:cs typeface="Arial" pitchFamily="34" charset="-120"/>
              </a:rPr>
              <a:t>2</a:t>
            </a:r>
            <a:endParaRPr lang="en-US" sz="1000" dirty="0"/>
          </a:p>
        </p:txBody>
      </p:sp>
      <p:sp>
        <p:nvSpPr>
          <p:cNvPr id="14" name="Text 11"/>
          <p:cNvSpPr txBox="1"/>
          <p:nvPr/>
        </p:nvSpPr>
        <p:spPr>
          <a:xfrm>
            <a:off x="1280160" y="2359152"/>
            <a:ext cx="3200400" cy="256032"/>
          </a:xfrm>
          <a:prstGeom prst="rect">
            <a:avLst/>
          </a:prstGeom>
          <a:noFill/>
          <a:ln/>
        </p:spPr>
        <p:txBody>
          <a:bodyPr wrap="square" lIns="0" tIns="0" rIns="0" bIns="0" rtlCol="0" anchor="t"/>
          <a:lstStyle/>
          <a:p>
            <a:pPr indent="0" marL="0">
              <a:buNone/>
            </a:pPr>
            <a:r>
              <a:rPr lang="en-US" sz="1150" b="1" dirty="0">
                <a:solidFill>
                  <a:srgbClr val="16181D"/>
                </a:solidFill>
                <a:latin typeface="Arial" pitchFamily="34" charset="0"/>
                <a:ea typeface="Arial" pitchFamily="34" charset="-122"/>
                <a:cs typeface="Arial" pitchFamily="34" charset="-120"/>
              </a:rPr>
              <a:t>FeeDesk deployed</a:t>
            </a:r>
            <a:endParaRPr lang="en-US" sz="1150" dirty="0"/>
          </a:p>
        </p:txBody>
      </p:sp>
      <p:sp>
        <p:nvSpPr>
          <p:cNvPr id="15" name="Text 12"/>
          <p:cNvSpPr txBox="1"/>
          <p:nvPr/>
        </p:nvSpPr>
        <p:spPr>
          <a:xfrm>
            <a:off x="4590288" y="2377440"/>
            <a:ext cx="4572000" cy="256032"/>
          </a:xfrm>
          <a:prstGeom prst="rect">
            <a:avLst/>
          </a:prstGeom>
          <a:noFill/>
          <a:ln/>
        </p:spPr>
        <p:txBody>
          <a:bodyPr wrap="square" lIns="0" tIns="0" rIns="0" bIns="0" rtlCol="0" anchor="t"/>
          <a:lstStyle/>
          <a:p>
            <a:pPr algn="l" indent="0" marL="0">
              <a:lnSpc>
                <a:spcPct val="118000"/>
              </a:lnSpc>
              <a:buNone/>
            </a:pPr>
            <a:r>
              <a:rPr lang="en-US" sz="1050" dirty="0">
                <a:solidFill>
                  <a:srgbClr val="545A64"/>
                </a:solidFill>
                <a:latin typeface="Arial" pitchFamily="34" charset="0"/>
                <a:ea typeface="Arial" pitchFamily="34" charset="-122"/>
                <a:cs typeface="Arial" pitchFamily="34" charset="-120"/>
              </a:rPr>
              <a:t>the lending desk, live on Base</a:t>
            </a:r>
            <a:endParaRPr lang="en-US" sz="1050" dirty="0"/>
          </a:p>
        </p:txBody>
      </p:sp>
      <p:sp>
        <p:nvSpPr>
          <p:cNvPr id="16" name="Text 13"/>
          <p:cNvSpPr txBox="1"/>
          <p:nvPr/>
        </p:nvSpPr>
        <p:spPr>
          <a:xfrm>
            <a:off x="9299448" y="2377440"/>
            <a:ext cx="2286000" cy="256032"/>
          </a:xfrm>
          <a:prstGeom prst="rect">
            <a:avLst/>
          </a:prstGeom>
          <a:noFill/>
          <a:ln/>
        </p:spPr>
        <p:txBody>
          <a:bodyPr wrap="square" lIns="0" tIns="0" rIns="0" bIns="0" rtlCol="0" anchor="t"/>
          <a:lstStyle/>
          <a:p>
            <a:pPr algn="r" indent="0" marL="0">
              <a:lnSpc>
                <a:spcPct val="125000"/>
              </a:lnSpc>
              <a:buNone/>
            </a:pPr>
            <a:r>
              <a:rPr lang="en-US" sz="950" dirty="0">
                <a:solidFill>
                  <a:srgbClr val="5A2BB3"/>
                </a:solidFill>
                <a:latin typeface="Courier New" pitchFamily="34" charset="0"/>
                <a:ea typeface="Courier New" pitchFamily="34" charset="-122"/>
                <a:cs typeface="Courier New" pitchFamily="34" charset="-120"/>
              </a:rPr>
              <a:t>0x21cce932…c233ee858</a:t>
            </a:r>
            <a:endParaRPr lang="en-US" sz="950" dirty="0"/>
          </a:p>
        </p:txBody>
      </p:sp>
      <p:sp>
        <p:nvSpPr>
          <p:cNvPr id="17" name="Shape 14"/>
          <p:cNvSpPr/>
          <p:nvPr/>
        </p:nvSpPr>
        <p:spPr>
          <a:xfrm>
            <a:off x="841248" y="2816352"/>
            <a:ext cx="10509199" cy="0"/>
          </a:xfrm>
          <a:prstGeom prst="line">
            <a:avLst/>
          </a:prstGeom>
          <a:noFill/>
          <a:ln w="9525">
            <a:solidFill>
              <a:srgbClr val="C4C9CF"/>
            </a:solidFill>
            <a:prstDash val="solid"/>
          </a:ln>
        </p:spPr>
      </p:sp>
      <p:sp>
        <p:nvSpPr>
          <p:cNvPr id="18" name="Shape 15"/>
          <p:cNvSpPr/>
          <p:nvPr/>
        </p:nvSpPr>
        <p:spPr>
          <a:xfrm>
            <a:off x="841248" y="3017520"/>
            <a:ext cx="274320" cy="274320"/>
          </a:xfrm>
          <a:prstGeom prst="ellipse">
            <a:avLst/>
          </a:prstGeom>
          <a:solidFill>
            <a:srgbClr val="5A2BB3"/>
          </a:solidFill>
          <a:ln w="12700">
            <a:solidFill>
              <a:srgbClr val="5A2BB3"/>
            </a:solidFill>
            <a:prstDash val="solid"/>
          </a:ln>
        </p:spPr>
      </p:sp>
      <p:sp>
        <p:nvSpPr>
          <p:cNvPr id="19" name="Text 16"/>
          <p:cNvSpPr txBox="1"/>
          <p:nvPr/>
        </p:nvSpPr>
        <p:spPr>
          <a:xfrm>
            <a:off x="841248" y="3017520"/>
            <a:ext cx="274320" cy="274320"/>
          </a:xfrm>
          <a:prstGeom prst="rect">
            <a:avLst/>
          </a:prstGeom>
          <a:noFill/>
          <a:ln/>
        </p:spPr>
        <p:txBody>
          <a:bodyPr wrap="square" lIns="0" tIns="0" rIns="0" bIns="0" rtlCol="0" anchor="ctr"/>
          <a:lstStyle/>
          <a:p>
            <a:pPr algn="ctr" indent="0" marL="0">
              <a:buNone/>
            </a:pPr>
            <a:r>
              <a:rPr lang="en-US" sz="1000" b="1" dirty="0">
                <a:solidFill>
                  <a:srgbClr val="FCFCFA"/>
                </a:solidFill>
                <a:latin typeface="Arial" pitchFamily="34" charset="0"/>
                <a:ea typeface="Arial" pitchFamily="34" charset="-122"/>
                <a:cs typeface="Arial" pitchFamily="34" charset="-120"/>
              </a:rPr>
              <a:t>3</a:t>
            </a:r>
            <a:endParaRPr lang="en-US" sz="1000" dirty="0"/>
          </a:p>
        </p:txBody>
      </p:sp>
      <p:sp>
        <p:nvSpPr>
          <p:cNvPr id="20" name="Text 17"/>
          <p:cNvSpPr txBox="1"/>
          <p:nvPr/>
        </p:nvSpPr>
        <p:spPr>
          <a:xfrm>
            <a:off x="1280160" y="2980944"/>
            <a:ext cx="3200400" cy="256032"/>
          </a:xfrm>
          <a:prstGeom prst="rect">
            <a:avLst/>
          </a:prstGeom>
          <a:noFill/>
          <a:ln/>
        </p:spPr>
        <p:txBody>
          <a:bodyPr wrap="square" lIns="0" tIns="0" rIns="0" bIns="0" rtlCol="0" anchor="t"/>
          <a:lstStyle/>
          <a:p>
            <a:pPr indent="0" marL="0">
              <a:buNone/>
            </a:pPr>
            <a:r>
              <a:rPr lang="en-US" sz="1150" b="1" dirty="0">
                <a:solidFill>
                  <a:srgbClr val="16181D"/>
                </a:solidFill>
                <a:latin typeface="Arial" pitchFamily="34" charset="0"/>
                <a:ea typeface="Arial" pitchFamily="34" charset="-122"/>
                <a:cs typeface="Arial" pitchFamily="34" charset="-120"/>
              </a:rPr>
              <a:t>ERC-8004 register()</a:t>
            </a:r>
            <a:endParaRPr lang="en-US" sz="1150" dirty="0"/>
          </a:p>
        </p:txBody>
      </p:sp>
      <p:sp>
        <p:nvSpPr>
          <p:cNvPr id="21" name="Text 18"/>
          <p:cNvSpPr txBox="1"/>
          <p:nvPr/>
        </p:nvSpPr>
        <p:spPr>
          <a:xfrm>
            <a:off x="4590288" y="2999232"/>
            <a:ext cx="4572000" cy="256032"/>
          </a:xfrm>
          <a:prstGeom prst="rect">
            <a:avLst/>
          </a:prstGeom>
          <a:noFill/>
          <a:ln/>
        </p:spPr>
        <p:txBody>
          <a:bodyPr wrap="square" lIns="0" tIns="0" rIns="0" bIns="0" rtlCol="0" anchor="t"/>
          <a:lstStyle/>
          <a:p>
            <a:pPr algn="l" indent="0" marL="0">
              <a:lnSpc>
                <a:spcPct val="118000"/>
              </a:lnSpc>
              <a:buNone/>
            </a:pPr>
            <a:r>
              <a:rPr lang="en-US" sz="1050" dirty="0">
                <a:solidFill>
                  <a:srgbClr val="545A64"/>
                </a:solidFill>
                <a:latin typeface="Arial" pitchFamily="34" charset="0"/>
                <a:ea typeface="Arial" pitchFamily="34" charset="-122"/>
                <a:cs typeface="Arial" pitchFamily="34" charset="-120"/>
              </a:rPr>
              <a:t>desk agent #94699, builder code bc_32d4pc8g</a:t>
            </a:r>
            <a:endParaRPr lang="en-US" sz="1050" dirty="0"/>
          </a:p>
        </p:txBody>
      </p:sp>
      <p:sp>
        <p:nvSpPr>
          <p:cNvPr id="22" name="Text 19"/>
          <p:cNvSpPr txBox="1"/>
          <p:nvPr/>
        </p:nvSpPr>
        <p:spPr>
          <a:xfrm>
            <a:off x="9299448" y="2999232"/>
            <a:ext cx="2286000" cy="256032"/>
          </a:xfrm>
          <a:prstGeom prst="rect">
            <a:avLst/>
          </a:prstGeom>
          <a:noFill/>
          <a:ln/>
        </p:spPr>
        <p:txBody>
          <a:bodyPr wrap="square" lIns="0" tIns="0" rIns="0" bIns="0" rtlCol="0" anchor="t"/>
          <a:lstStyle/>
          <a:p>
            <a:pPr algn="r" indent="0" marL="0">
              <a:lnSpc>
                <a:spcPct val="125000"/>
              </a:lnSpc>
              <a:buNone/>
            </a:pPr>
            <a:r>
              <a:rPr lang="en-US" sz="950" dirty="0">
                <a:solidFill>
                  <a:srgbClr val="5A2BB3"/>
                </a:solidFill>
                <a:latin typeface="Courier New" pitchFamily="34" charset="0"/>
                <a:ea typeface="Courier New" pitchFamily="34" charset="-122"/>
                <a:cs typeface="Courier New" pitchFamily="34" charset="-120"/>
              </a:rPr>
              <a:t>0xde4b3490…966229cb</a:t>
            </a:r>
            <a:endParaRPr lang="en-US" sz="950" dirty="0"/>
          </a:p>
        </p:txBody>
      </p:sp>
      <p:sp>
        <p:nvSpPr>
          <p:cNvPr id="23" name="Shape 20"/>
          <p:cNvSpPr/>
          <p:nvPr/>
        </p:nvSpPr>
        <p:spPr>
          <a:xfrm>
            <a:off x="841248" y="3438144"/>
            <a:ext cx="10509199" cy="0"/>
          </a:xfrm>
          <a:prstGeom prst="line">
            <a:avLst/>
          </a:prstGeom>
          <a:noFill/>
          <a:ln w="9525">
            <a:solidFill>
              <a:srgbClr val="C4C9CF"/>
            </a:solidFill>
            <a:prstDash val="solid"/>
          </a:ln>
        </p:spPr>
      </p:sp>
      <p:sp>
        <p:nvSpPr>
          <p:cNvPr id="24" name="Shape 21"/>
          <p:cNvSpPr/>
          <p:nvPr/>
        </p:nvSpPr>
        <p:spPr>
          <a:xfrm>
            <a:off x="841248" y="3639312"/>
            <a:ext cx="274320" cy="274320"/>
          </a:xfrm>
          <a:prstGeom prst="ellipse">
            <a:avLst/>
          </a:prstGeom>
          <a:solidFill>
            <a:srgbClr val="5A2BB3"/>
          </a:solidFill>
          <a:ln w="12700">
            <a:solidFill>
              <a:srgbClr val="5A2BB3"/>
            </a:solidFill>
            <a:prstDash val="solid"/>
          </a:ln>
        </p:spPr>
      </p:sp>
      <p:sp>
        <p:nvSpPr>
          <p:cNvPr id="25" name="Text 22"/>
          <p:cNvSpPr txBox="1"/>
          <p:nvPr/>
        </p:nvSpPr>
        <p:spPr>
          <a:xfrm>
            <a:off x="841248" y="3639312"/>
            <a:ext cx="274320" cy="274320"/>
          </a:xfrm>
          <a:prstGeom prst="rect">
            <a:avLst/>
          </a:prstGeom>
          <a:noFill/>
          <a:ln/>
        </p:spPr>
        <p:txBody>
          <a:bodyPr wrap="square" lIns="0" tIns="0" rIns="0" bIns="0" rtlCol="0" anchor="ctr"/>
          <a:lstStyle/>
          <a:p>
            <a:pPr algn="ctr" indent="0" marL="0">
              <a:buNone/>
            </a:pPr>
            <a:r>
              <a:rPr lang="en-US" sz="1000" b="1" dirty="0">
                <a:solidFill>
                  <a:srgbClr val="FCFCFA"/>
                </a:solidFill>
                <a:latin typeface="Arial" pitchFamily="34" charset="0"/>
                <a:ea typeface="Arial" pitchFamily="34" charset="-122"/>
                <a:cs typeface="Arial" pitchFamily="34" charset="-120"/>
              </a:rPr>
              <a:t>4</a:t>
            </a:r>
            <a:endParaRPr lang="en-US" sz="1000" dirty="0"/>
          </a:p>
        </p:txBody>
      </p:sp>
      <p:sp>
        <p:nvSpPr>
          <p:cNvPr id="26" name="Text 23"/>
          <p:cNvSpPr txBox="1"/>
          <p:nvPr/>
        </p:nvSpPr>
        <p:spPr>
          <a:xfrm>
            <a:off x="1280160" y="3602736"/>
            <a:ext cx="3200400" cy="256032"/>
          </a:xfrm>
          <a:prstGeom prst="rect">
            <a:avLst/>
          </a:prstGeom>
          <a:noFill/>
          <a:ln/>
        </p:spPr>
        <p:txBody>
          <a:bodyPr wrap="square" lIns="0" tIns="0" rIns="0" bIns="0" rtlCol="0" anchor="t"/>
          <a:lstStyle/>
          <a:p>
            <a:pPr indent="0" marL="0">
              <a:buNone/>
            </a:pPr>
            <a:r>
              <a:rPr lang="en-US" sz="1150" b="1" dirty="0">
                <a:solidFill>
                  <a:srgbClr val="16181D"/>
                </a:solidFill>
                <a:latin typeface="Arial" pitchFamily="34" charset="0"/>
                <a:ea typeface="Arial" pitchFamily="34" charset="-122"/>
                <a:cs typeface="Arial" pitchFamily="34" charset="-120"/>
              </a:rPr>
              <a:t>x402 payment by the agent</a:t>
            </a:r>
            <a:endParaRPr lang="en-US" sz="1150" dirty="0"/>
          </a:p>
        </p:txBody>
      </p:sp>
      <p:sp>
        <p:nvSpPr>
          <p:cNvPr id="27" name="Text 24"/>
          <p:cNvSpPr txBox="1"/>
          <p:nvPr/>
        </p:nvSpPr>
        <p:spPr>
          <a:xfrm>
            <a:off x="4590288" y="3621024"/>
            <a:ext cx="4572000" cy="256032"/>
          </a:xfrm>
          <a:prstGeom prst="rect">
            <a:avLst/>
          </a:prstGeom>
          <a:noFill/>
          <a:ln/>
        </p:spPr>
        <p:txBody>
          <a:bodyPr wrap="square" lIns="0" tIns="0" rIns="0" bIns="0" rtlCol="0" anchor="t"/>
          <a:lstStyle/>
          <a:p>
            <a:pPr algn="l" indent="0" marL="0">
              <a:lnSpc>
                <a:spcPct val="118000"/>
              </a:lnSpc>
              <a:buNone/>
            </a:pPr>
            <a:r>
              <a:rPr lang="en-US" sz="1050" dirty="0">
                <a:solidFill>
                  <a:srgbClr val="545A64"/>
                </a:solidFill>
                <a:latin typeface="Arial" pitchFamily="34" charset="0"/>
                <a:ea typeface="Arial" pitchFamily="34" charset="-122"/>
                <a:cs typeface="Arial" pitchFamily="34" charset="-120"/>
              </a:rPr>
              <a:t>$0.05 USDC for a honeypot verdict, EIP-3009</a:t>
            </a:r>
            <a:endParaRPr lang="en-US" sz="1050" dirty="0"/>
          </a:p>
        </p:txBody>
      </p:sp>
      <p:sp>
        <p:nvSpPr>
          <p:cNvPr id="28" name="Text 25"/>
          <p:cNvSpPr txBox="1"/>
          <p:nvPr/>
        </p:nvSpPr>
        <p:spPr>
          <a:xfrm>
            <a:off x="9299448" y="3621024"/>
            <a:ext cx="2286000" cy="256032"/>
          </a:xfrm>
          <a:prstGeom prst="rect">
            <a:avLst/>
          </a:prstGeom>
          <a:noFill/>
          <a:ln/>
        </p:spPr>
        <p:txBody>
          <a:bodyPr wrap="square" lIns="0" tIns="0" rIns="0" bIns="0" rtlCol="0" anchor="t"/>
          <a:lstStyle/>
          <a:p>
            <a:pPr algn="r" indent="0" marL="0">
              <a:lnSpc>
                <a:spcPct val="125000"/>
              </a:lnSpc>
              <a:buNone/>
            </a:pPr>
            <a:r>
              <a:rPr lang="en-US" sz="950" dirty="0">
                <a:solidFill>
                  <a:srgbClr val="5A2BB3"/>
                </a:solidFill>
                <a:latin typeface="Courier New" pitchFamily="34" charset="0"/>
                <a:ea typeface="Courier New" pitchFamily="34" charset="-122"/>
                <a:cs typeface="Courier New" pitchFamily="34" charset="-120"/>
              </a:rPr>
              <a:t>0x9c22339b…3f98ad00</a:t>
            </a:r>
            <a:endParaRPr lang="en-US" sz="950" dirty="0"/>
          </a:p>
        </p:txBody>
      </p:sp>
      <p:sp>
        <p:nvSpPr>
          <p:cNvPr id="29" name="Shape 26"/>
          <p:cNvSpPr/>
          <p:nvPr/>
        </p:nvSpPr>
        <p:spPr>
          <a:xfrm>
            <a:off x="841248" y="4059936"/>
            <a:ext cx="10509199" cy="0"/>
          </a:xfrm>
          <a:prstGeom prst="line">
            <a:avLst/>
          </a:prstGeom>
          <a:noFill/>
          <a:ln w="9525">
            <a:solidFill>
              <a:srgbClr val="C4C9CF"/>
            </a:solidFill>
            <a:prstDash val="solid"/>
          </a:ln>
        </p:spPr>
      </p:sp>
      <p:sp>
        <p:nvSpPr>
          <p:cNvPr id="30" name="Shape 27"/>
          <p:cNvSpPr/>
          <p:nvPr/>
        </p:nvSpPr>
        <p:spPr>
          <a:xfrm>
            <a:off x="841248" y="4261104"/>
            <a:ext cx="274320" cy="274320"/>
          </a:xfrm>
          <a:prstGeom prst="ellipse">
            <a:avLst/>
          </a:prstGeom>
          <a:solidFill>
            <a:srgbClr val="5A2BB3"/>
          </a:solidFill>
          <a:ln w="12700">
            <a:solidFill>
              <a:srgbClr val="5A2BB3"/>
            </a:solidFill>
            <a:prstDash val="solid"/>
          </a:ln>
        </p:spPr>
      </p:sp>
      <p:sp>
        <p:nvSpPr>
          <p:cNvPr id="31" name="Text 28"/>
          <p:cNvSpPr txBox="1"/>
          <p:nvPr/>
        </p:nvSpPr>
        <p:spPr>
          <a:xfrm>
            <a:off x="841248" y="4261104"/>
            <a:ext cx="274320" cy="274320"/>
          </a:xfrm>
          <a:prstGeom prst="rect">
            <a:avLst/>
          </a:prstGeom>
          <a:noFill/>
          <a:ln/>
        </p:spPr>
        <p:txBody>
          <a:bodyPr wrap="square" lIns="0" tIns="0" rIns="0" bIns="0" rtlCol="0" anchor="ctr"/>
          <a:lstStyle/>
          <a:p>
            <a:pPr algn="ctr" indent="0" marL="0">
              <a:buNone/>
            </a:pPr>
            <a:r>
              <a:rPr lang="en-US" sz="1000" b="1" dirty="0">
                <a:solidFill>
                  <a:srgbClr val="FCFCFA"/>
                </a:solidFill>
                <a:latin typeface="Arial" pitchFamily="34" charset="0"/>
                <a:ea typeface="Arial" pitchFamily="34" charset="-122"/>
                <a:cs typeface="Arial" pitchFamily="34" charset="-120"/>
              </a:rPr>
              <a:t>5</a:t>
            </a:r>
            <a:endParaRPr lang="en-US" sz="1000" dirty="0"/>
          </a:p>
        </p:txBody>
      </p:sp>
      <p:sp>
        <p:nvSpPr>
          <p:cNvPr id="32" name="Text 29"/>
          <p:cNvSpPr txBox="1"/>
          <p:nvPr/>
        </p:nvSpPr>
        <p:spPr>
          <a:xfrm>
            <a:off x="1280160" y="4224528"/>
            <a:ext cx="3200400" cy="256032"/>
          </a:xfrm>
          <a:prstGeom prst="rect">
            <a:avLst/>
          </a:prstGeom>
          <a:noFill/>
          <a:ln/>
        </p:spPr>
        <p:txBody>
          <a:bodyPr wrap="square" lIns="0" tIns="0" rIns="0" bIns="0" rtlCol="0" anchor="t"/>
          <a:lstStyle/>
          <a:p>
            <a:pPr indent="0" marL="0">
              <a:buNone/>
            </a:pPr>
            <a:r>
              <a:rPr lang="en-US" sz="1150" b="1" dirty="0">
                <a:solidFill>
                  <a:srgbClr val="16181D"/>
                </a:solidFill>
                <a:latin typeface="Arial" pitchFamily="34" charset="0"/>
                <a:ea typeface="Arial" pitchFamily="34" charset="-122"/>
                <a:cs typeface="Arial" pitchFamily="34" charset="-120"/>
              </a:rPr>
              <a:t>Definitive Flash TWAP fill</a:t>
            </a:r>
            <a:endParaRPr lang="en-US" sz="1150" dirty="0"/>
          </a:p>
        </p:txBody>
      </p:sp>
      <p:sp>
        <p:nvSpPr>
          <p:cNvPr id="33" name="Text 30"/>
          <p:cNvSpPr txBox="1"/>
          <p:nvPr/>
        </p:nvSpPr>
        <p:spPr>
          <a:xfrm>
            <a:off x="4590288" y="4242816"/>
            <a:ext cx="4572000" cy="256032"/>
          </a:xfrm>
          <a:prstGeom prst="rect">
            <a:avLst/>
          </a:prstGeom>
          <a:noFill/>
          <a:ln/>
        </p:spPr>
        <p:txBody>
          <a:bodyPr wrap="square" lIns="0" tIns="0" rIns="0" bIns="0" rtlCol="0" anchor="t"/>
          <a:lstStyle/>
          <a:p>
            <a:pPr algn="l" indent="0" marL="0">
              <a:lnSpc>
                <a:spcPct val="118000"/>
              </a:lnSpc>
              <a:buNone/>
            </a:pPr>
            <a:r>
              <a:rPr lang="en-US" sz="1050" dirty="0">
                <a:solidFill>
                  <a:srgbClr val="545A64"/>
                </a:solidFill>
                <a:latin typeface="Arial" pitchFamily="34" charset="0"/>
                <a:ea typeface="Arial" pitchFamily="34" charset="-122"/>
                <a:cs typeface="Arial" pitchFamily="34" charset="-120"/>
              </a:rPr>
              <a:t>0.125 USDC → 2,158 GITLAWB</a:t>
            </a:r>
            <a:endParaRPr lang="en-US" sz="1050" dirty="0"/>
          </a:p>
        </p:txBody>
      </p:sp>
      <p:sp>
        <p:nvSpPr>
          <p:cNvPr id="34" name="Text 31"/>
          <p:cNvSpPr txBox="1"/>
          <p:nvPr/>
        </p:nvSpPr>
        <p:spPr>
          <a:xfrm>
            <a:off x="9299448" y="4242816"/>
            <a:ext cx="2286000" cy="256032"/>
          </a:xfrm>
          <a:prstGeom prst="rect">
            <a:avLst/>
          </a:prstGeom>
          <a:noFill/>
          <a:ln/>
        </p:spPr>
        <p:txBody>
          <a:bodyPr wrap="square" lIns="0" tIns="0" rIns="0" bIns="0" rtlCol="0" anchor="t"/>
          <a:lstStyle/>
          <a:p>
            <a:pPr algn="r" indent="0" marL="0">
              <a:lnSpc>
                <a:spcPct val="125000"/>
              </a:lnSpc>
              <a:buNone/>
            </a:pPr>
            <a:r>
              <a:rPr lang="en-US" sz="950" dirty="0">
                <a:solidFill>
                  <a:srgbClr val="5A2BB3"/>
                </a:solidFill>
                <a:latin typeface="Courier New" pitchFamily="34" charset="0"/>
                <a:ea typeface="Courier New" pitchFamily="34" charset="-122"/>
                <a:cs typeface="Courier New" pitchFamily="34" charset="-120"/>
              </a:rPr>
              <a:t>0x261a1355…0f3bcab4</a:t>
            </a:r>
            <a:endParaRPr lang="en-US" sz="950" dirty="0"/>
          </a:p>
        </p:txBody>
      </p:sp>
      <p:sp>
        <p:nvSpPr>
          <p:cNvPr id="35" name="Shape 32"/>
          <p:cNvSpPr/>
          <p:nvPr/>
        </p:nvSpPr>
        <p:spPr>
          <a:xfrm>
            <a:off x="841248" y="4681728"/>
            <a:ext cx="10509199" cy="0"/>
          </a:xfrm>
          <a:prstGeom prst="line">
            <a:avLst/>
          </a:prstGeom>
          <a:noFill/>
          <a:ln w="9525">
            <a:solidFill>
              <a:srgbClr val="C4C9CF"/>
            </a:solidFill>
            <a:prstDash val="solid"/>
          </a:ln>
        </p:spPr>
      </p:sp>
      <p:sp>
        <p:nvSpPr>
          <p:cNvPr id="36" name="Shape 33"/>
          <p:cNvSpPr/>
          <p:nvPr/>
        </p:nvSpPr>
        <p:spPr>
          <a:xfrm>
            <a:off x="841248" y="4882896"/>
            <a:ext cx="274320" cy="274320"/>
          </a:xfrm>
          <a:prstGeom prst="ellipse">
            <a:avLst/>
          </a:prstGeom>
          <a:solidFill>
            <a:srgbClr val="5A2BB3"/>
          </a:solidFill>
          <a:ln w="12700">
            <a:solidFill>
              <a:srgbClr val="5A2BB3"/>
            </a:solidFill>
            <a:prstDash val="solid"/>
          </a:ln>
        </p:spPr>
      </p:sp>
      <p:sp>
        <p:nvSpPr>
          <p:cNvPr id="37" name="Text 34"/>
          <p:cNvSpPr txBox="1"/>
          <p:nvPr/>
        </p:nvSpPr>
        <p:spPr>
          <a:xfrm>
            <a:off x="841248" y="4882896"/>
            <a:ext cx="274320" cy="274320"/>
          </a:xfrm>
          <a:prstGeom prst="rect">
            <a:avLst/>
          </a:prstGeom>
          <a:noFill/>
          <a:ln/>
        </p:spPr>
        <p:txBody>
          <a:bodyPr wrap="square" lIns="0" tIns="0" rIns="0" bIns="0" rtlCol="0" anchor="ctr"/>
          <a:lstStyle/>
          <a:p>
            <a:pPr algn="ctr" indent="0" marL="0">
              <a:buNone/>
            </a:pPr>
            <a:r>
              <a:rPr lang="en-US" sz="1000" b="1" dirty="0">
                <a:solidFill>
                  <a:srgbClr val="FCFCFA"/>
                </a:solidFill>
                <a:latin typeface="Arial" pitchFamily="34" charset="0"/>
                <a:ea typeface="Arial" pitchFamily="34" charset="-122"/>
                <a:cs typeface="Arial" pitchFamily="34" charset="-120"/>
              </a:rPr>
              <a:t>6</a:t>
            </a:r>
            <a:endParaRPr lang="en-US" sz="1000" dirty="0"/>
          </a:p>
        </p:txBody>
      </p:sp>
      <p:sp>
        <p:nvSpPr>
          <p:cNvPr id="38" name="Text 35"/>
          <p:cNvSpPr txBox="1"/>
          <p:nvPr/>
        </p:nvSpPr>
        <p:spPr>
          <a:xfrm>
            <a:off x="1280160" y="4846320"/>
            <a:ext cx="3200400" cy="256032"/>
          </a:xfrm>
          <a:prstGeom prst="rect">
            <a:avLst/>
          </a:prstGeom>
          <a:noFill/>
          <a:ln/>
        </p:spPr>
        <p:txBody>
          <a:bodyPr wrap="square" lIns="0" tIns="0" rIns="0" bIns="0" rtlCol="0" anchor="t"/>
          <a:lstStyle/>
          <a:p>
            <a:pPr indent="0" marL="0">
              <a:buNone/>
            </a:pPr>
            <a:r>
              <a:rPr lang="en-US" sz="1150" b="1" dirty="0">
                <a:solidFill>
                  <a:srgbClr val="16181D"/>
                </a:solidFill>
                <a:latin typeface="Arial" pitchFamily="34" charset="0"/>
                <a:ea typeface="Arial" pitchFamily="34" charset="-122"/>
                <a:cs typeface="Arial" pitchFamily="34" charset="-120"/>
              </a:rPr>
              <a:t>0.00079 TSLA bought</a:t>
            </a:r>
            <a:endParaRPr lang="en-US" sz="1150" dirty="0"/>
          </a:p>
        </p:txBody>
      </p:sp>
      <p:sp>
        <p:nvSpPr>
          <p:cNvPr id="39" name="Text 36"/>
          <p:cNvSpPr txBox="1"/>
          <p:nvPr/>
        </p:nvSpPr>
        <p:spPr>
          <a:xfrm>
            <a:off x="4590288" y="4864608"/>
            <a:ext cx="4572000" cy="256032"/>
          </a:xfrm>
          <a:prstGeom prst="rect">
            <a:avLst/>
          </a:prstGeom>
          <a:noFill/>
          <a:ln/>
        </p:spPr>
        <p:txBody>
          <a:bodyPr wrap="square" lIns="0" tIns="0" rIns="0" bIns="0" rtlCol="0" anchor="t"/>
          <a:lstStyle/>
          <a:p>
            <a:pPr algn="l" indent="0" marL="0">
              <a:lnSpc>
                <a:spcPct val="118000"/>
              </a:lnSpc>
              <a:buNone/>
            </a:pPr>
            <a:r>
              <a:rPr lang="en-US" sz="1050" dirty="0">
                <a:solidFill>
                  <a:srgbClr val="545A64"/>
                </a:solidFill>
                <a:latin typeface="Arial" pitchFamily="34" charset="0"/>
                <a:ea typeface="Arial" pitchFamily="34" charset="-122"/>
                <a:cs typeface="Arial" pitchFamily="34" charset="-120"/>
              </a:rPr>
              <a:t>Uniswap Trading API on Robinhood Chain 4663</a:t>
            </a:r>
            <a:endParaRPr lang="en-US" sz="1050" dirty="0"/>
          </a:p>
        </p:txBody>
      </p:sp>
      <p:sp>
        <p:nvSpPr>
          <p:cNvPr id="40" name="Text 37"/>
          <p:cNvSpPr txBox="1"/>
          <p:nvPr/>
        </p:nvSpPr>
        <p:spPr>
          <a:xfrm>
            <a:off x="9299448" y="4864608"/>
            <a:ext cx="2286000" cy="256032"/>
          </a:xfrm>
          <a:prstGeom prst="rect">
            <a:avLst/>
          </a:prstGeom>
          <a:noFill/>
          <a:ln/>
        </p:spPr>
        <p:txBody>
          <a:bodyPr wrap="square" lIns="0" tIns="0" rIns="0" bIns="0" rtlCol="0" anchor="t"/>
          <a:lstStyle/>
          <a:p>
            <a:pPr algn="r" indent="0" marL="0">
              <a:lnSpc>
                <a:spcPct val="125000"/>
              </a:lnSpc>
              <a:buNone/>
            </a:pPr>
            <a:r>
              <a:rPr lang="en-US" sz="950" dirty="0">
                <a:solidFill>
                  <a:srgbClr val="5A2BB3"/>
                </a:solidFill>
                <a:latin typeface="Courier New" pitchFamily="34" charset="0"/>
                <a:ea typeface="Courier New" pitchFamily="34" charset="-122"/>
                <a:cs typeface="Courier New" pitchFamily="34" charset="-120"/>
              </a:rPr>
              <a:t>0xbfbe9702…366dd708</a:t>
            </a:r>
            <a:endParaRPr lang="en-US" sz="950" dirty="0"/>
          </a:p>
        </p:txBody>
      </p:sp>
      <p:sp>
        <p:nvSpPr>
          <p:cNvPr id="41" name="Text 38"/>
          <p:cNvSpPr txBox="1"/>
          <p:nvPr/>
        </p:nvSpPr>
        <p:spPr>
          <a:xfrm>
            <a:off x="841248" y="5321808"/>
            <a:ext cx="10509199" cy="256032"/>
          </a:xfrm>
          <a:prstGeom prst="rect">
            <a:avLst/>
          </a:prstGeom>
          <a:noFill/>
          <a:ln/>
        </p:spPr>
        <p:txBody>
          <a:bodyPr wrap="square" lIns="0" tIns="0" rIns="0" bIns="0" rtlCol="0" anchor="t"/>
          <a:lstStyle/>
          <a:p>
            <a:pPr algn="l" indent="0" marL="0">
              <a:lnSpc>
                <a:spcPct val="125000"/>
              </a:lnSpc>
              <a:buNone/>
            </a:pPr>
            <a:r>
              <a:rPr lang="en-US" sz="900" dirty="0">
                <a:solidFill>
                  <a:srgbClr val="545A64"/>
                </a:solidFill>
                <a:latin typeface="Courier New" pitchFamily="34" charset="0"/>
                <a:ea typeface="Courier New" pitchFamily="34" charset="-122"/>
                <a:cs typeface="Courier New" pitchFamily="34" charset="-120"/>
              </a:rPr>
              <a:t>signer: 0x81b73786BF2dE819e66BB57d08effADe0085305D — Dynamic 2-of-2 MPC agent wallet</a:t>
            </a:r>
            <a:endParaRPr lang="en-US" sz="900" dirty="0"/>
          </a:p>
        </p:txBody>
      </p:sp>
      <p:sp>
        <p:nvSpPr>
          <p:cNvPr id="42" name="Text 39"/>
          <p:cNvSpPr txBox="1"/>
          <p:nvPr/>
        </p:nvSpPr>
        <p:spPr>
          <a:xfrm>
            <a:off x="566928" y="6355080"/>
            <a:ext cx="10143439" cy="274320"/>
          </a:xfrm>
          <a:prstGeom prst="rect">
            <a:avLst/>
          </a:prstGeom>
          <a:noFill/>
          <a:ln/>
        </p:spPr>
        <p:txBody>
          <a:bodyPr wrap="square" lIns="0" tIns="0" rIns="0" bIns="0" rtlCol="0" anchor="t"/>
          <a:lstStyle/>
          <a:p>
            <a:pPr indent="0" marL="0">
              <a:buNone/>
            </a:pPr>
            <a:r>
              <a:rPr lang="en-US" sz="850" dirty="0">
                <a:solidFill>
                  <a:srgbClr val="545A64"/>
                </a:solidFill>
                <a:latin typeface="Arial" pitchFamily="34" charset="0"/>
                <a:ea typeface="Arial" pitchFamily="34" charset="-122"/>
                <a:cs typeface="Arial" pitchFamily="34" charset="-120"/>
              </a:rPr>
              <a:t>docs/EVIDENCE.md, verified 2026-09-19. Full hashes and Basescan links: gadai-six.vercel.app/evidence.</a:t>
            </a:r>
            <a:endParaRPr lang="en-US" sz="850" dirty="0"/>
          </a:p>
        </p:txBody>
      </p:sp>
      <p:sp>
        <p:nvSpPr>
          <p:cNvPr id="43" name="Text 40"/>
          <p:cNvSpPr txBox="1"/>
          <p:nvPr/>
        </p:nvSpPr>
        <p:spPr>
          <a:xfrm>
            <a:off x="11076127" y="6355080"/>
            <a:ext cx="548640" cy="274320"/>
          </a:xfrm>
          <a:prstGeom prst="rect">
            <a:avLst/>
          </a:prstGeom>
          <a:noFill/>
          <a:ln/>
        </p:spPr>
        <p:txBody>
          <a:bodyPr wrap="square" lIns="0" tIns="0" rIns="0" bIns="0" rtlCol="0" anchor="t"/>
          <a:lstStyle/>
          <a:p>
            <a:pPr algn="r" indent="0" marL="0">
              <a:buNone/>
            </a:pPr>
            <a:r>
              <a:rPr lang="en-US" sz="900" dirty="0">
                <a:solidFill>
                  <a:srgbClr val="545A64"/>
                </a:solidFill>
                <a:latin typeface="Courier New" pitchFamily="34" charset="0"/>
                <a:ea typeface="Courier New" pitchFamily="34" charset="-122"/>
                <a:cs typeface="Courier New" pitchFamily="34" charset="-120"/>
              </a:rPr>
              <a:t>11</a:t>
            </a:r>
            <a:endParaRPr lang="en-US" sz="9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E5E8E3"/>
        </a:solidFill>
      </p:bgPr>
    </p:bg>
    <p:spTree>
      <p:nvGrpSpPr>
        <p:cNvPr id="1" name=""/>
        <p:cNvGrpSpPr/>
        <p:nvPr/>
      </p:nvGrpSpPr>
      <p:grpSpPr>
        <a:xfrm>
          <a:off x="0" y="0"/>
          <a:ext cx="0" cy="0"/>
          <a:chOff x="0" y="0"/>
          <a:chExt cx="0" cy="0"/>
        </a:xfrm>
      </p:grpSpPr>
      <p:sp>
        <p:nvSpPr>
          <p:cNvPr id="3" name="Text 0"/>
          <p:cNvSpPr txBox="1"/>
          <p:nvPr/>
        </p:nvSpPr>
        <p:spPr>
          <a:xfrm>
            <a:off x="566928" y="402336"/>
            <a:ext cx="11057839" cy="182880"/>
          </a:xfrm>
          <a:prstGeom prst="rect">
            <a:avLst/>
          </a:prstGeom>
          <a:noFill/>
          <a:ln/>
        </p:spPr>
        <p:txBody>
          <a:bodyPr wrap="square" lIns="0" tIns="0" rIns="0" bIns="0" rtlCol="0" anchor="t"/>
          <a:lstStyle/>
          <a:p>
            <a:pPr indent="0" marL="0">
              <a:buNone/>
            </a:pPr>
            <a:r>
              <a:rPr lang="en-US" sz="850" b="1" spc="110" kern="0" dirty="0">
                <a:solidFill>
                  <a:srgbClr val="545A64"/>
                </a:solidFill>
                <a:latin typeface="Arial" pitchFamily="34" charset="0"/>
                <a:ea typeface="Arial" pitchFamily="34" charset="-122"/>
                <a:cs typeface="Arial" pitchFamily="34" charset="-120"/>
              </a:rPr>
              <a:t>HONEST SCOPE</a:t>
            </a:r>
            <a:endParaRPr lang="en-US" sz="850" dirty="0"/>
          </a:p>
        </p:txBody>
      </p:sp>
      <p:sp>
        <p:nvSpPr>
          <p:cNvPr id="4" name="Text 1"/>
          <p:cNvSpPr txBox="1"/>
          <p:nvPr/>
        </p:nvSpPr>
        <p:spPr>
          <a:xfrm>
            <a:off x="566928" y="621792"/>
            <a:ext cx="11057839" cy="566928"/>
          </a:xfrm>
          <a:prstGeom prst="rect">
            <a:avLst/>
          </a:prstGeom>
          <a:noFill/>
          <a:ln/>
        </p:spPr>
        <p:txBody>
          <a:bodyPr wrap="square" lIns="0" tIns="0" rIns="0" bIns="0" rtlCol="0" anchor="t"/>
          <a:lstStyle/>
          <a:p>
            <a:pPr indent="0" marL="0">
              <a:buNone/>
            </a:pPr>
            <a:r>
              <a:rPr lang="en-US" sz="2700" b="1" spc="-30" kern="0" dirty="0">
                <a:solidFill>
                  <a:srgbClr val="16181D"/>
                </a:solidFill>
                <a:latin typeface="Arial" pitchFamily="34" charset="0"/>
                <a:ea typeface="Arial" pitchFamily="34" charset="-122"/>
                <a:cs typeface="Arial" pitchFamily="34" charset="-120"/>
              </a:rPr>
              <a:t>Live vs simulated</a:t>
            </a:r>
            <a:endParaRPr lang="en-US" sz="2700" dirty="0"/>
          </a:p>
        </p:txBody>
      </p:sp>
      <p:sp>
        <p:nvSpPr>
          <p:cNvPr id="5" name="Shape 2"/>
          <p:cNvSpPr/>
          <p:nvPr/>
        </p:nvSpPr>
        <p:spPr>
          <a:xfrm>
            <a:off x="566928" y="1371600"/>
            <a:ext cx="5577840" cy="3246120"/>
          </a:xfrm>
          <a:prstGeom prst="rect">
            <a:avLst/>
          </a:prstGeom>
          <a:solidFill>
            <a:srgbClr val="FCFCFA"/>
          </a:solidFill>
          <a:ln w="9525">
            <a:solidFill>
              <a:srgbClr val="C4C9CF"/>
            </a:solidFill>
            <a:prstDash val="solid"/>
          </a:ln>
          <a:effectLst>
            <a:outerShdw sx="100000" sy="100000" kx="0" ky="0" algn="bl" rotWithShape="0" blurRad="127000" dist="12700" dir="5400000">
              <a:srgbClr val="16181D">
                <a:alpha val="16000"/>
              </a:srgbClr>
            </a:outerShdw>
          </a:effectLst>
        </p:spPr>
      </p:sp>
      <p:sp>
        <p:nvSpPr>
          <p:cNvPr id="6" name="Text 3"/>
          <p:cNvSpPr txBox="1"/>
          <p:nvPr/>
        </p:nvSpPr>
        <p:spPr>
          <a:xfrm>
            <a:off x="841248" y="1664208"/>
            <a:ext cx="5029200" cy="182880"/>
          </a:xfrm>
          <a:prstGeom prst="rect">
            <a:avLst/>
          </a:prstGeom>
          <a:noFill/>
          <a:ln/>
        </p:spPr>
        <p:txBody>
          <a:bodyPr wrap="square" lIns="0" tIns="0" rIns="0" bIns="0" rtlCol="0" anchor="t"/>
          <a:lstStyle/>
          <a:p>
            <a:pPr indent="0" marL="0">
              <a:buNone/>
            </a:pPr>
            <a:r>
              <a:rPr lang="en-US" sz="850" b="1" spc="110" kern="0" dirty="0">
                <a:solidFill>
                  <a:srgbClr val="16683B"/>
                </a:solidFill>
                <a:latin typeface="Arial" pitchFamily="34" charset="0"/>
                <a:ea typeface="Arial" pitchFamily="34" charset="-122"/>
                <a:cs typeface="Arial" pitchFamily="34" charset="-120"/>
              </a:rPr>
              <a:t>MAINNET, OR LIVE PRODUCTION DATA</a:t>
            </a:r>
            <a:endParaRPr lang="en-US" sz="850" dirty="0"/>
          </a:p>
        </p:txBody>
      </p:sp>
      <p:sp>
        <p:nvSpPr>
          <p:cNvPr id="7" name="Text 4"/>
          <p:cNvSpPr txBox="1"/>
          <p:nvPr/>
        </p:nvSpPr>
        <p:spPr>
          <a:xfrm>
            <a:off x="841248" y="2029968"/>
            <a:ext cx="5029200" cy="2377440"/>
          </a:xfrm>
          <a:prstGeom prst="rect">
            <a:avLst/>
          </a:prstGeom>
          <a:noFill/>
          <a:ln/>
        </p:spPr>
        <p:txBody>
          <a:bodyPr wrap="square" lIns="0" tIns="0" rIns="0" bIns="0" rtlCol="0" anchor="t"/>
          <a:lstStyle/>
          <a:p>
            <a:pPr algn="l" marL="177800" indent="-177800">
              <a:lnSpc>
                <a:spcPct val="118000"/>
              </a:lnSpc>
              <a:spcAft>
                <a:spcPts val="1800"/>
              </a:spcAft>
              <a:buSzPct val="100000"/>
              <a:buChar char="•"/>
            </a:pPr>
            <a:r>
              <a:rPr lang="en-US" sz="1200" dirty="0">
                <a:solidFill>
                  <a:srgbClr val="16181D"/>
                </a:solidFill>
                <a:latin typeface="Arial" pitchFamily="34" charset="0"/>
                <a:ea typeface="Arial" pitchFamily="34" charset="-122"/>
                <a:cs typeface="Arial" pitchFamily="34" charset="-120"/>
              </a:rPr>
              <a:t>FeeDesk deploy, ERC-8004 #94699, the x402 payment, the Flash TWAP fill, the Uniswap swap, the TSLA buy</a:t>
            </a:r>
            <a:endParaRPr lang="en-US" sz="1200" dirty="0"/>
          </a:p>
          <a:p>
            <a:pPr algn="l" marL="177800" indent="-177800">
              <a:lnSpc>
                <a:spcPct val="118000"/>
              </a:lnSpc>
              <a:spcAft>
                <a:spcPts val="1800"/>
              </a:spcAft>
              <a:buSzPct val="100000"/>
              <a:buChar char="•"/>
            </a:pPr>
            <a:r>
              <a:rPr lang="en-US" sz="1200" dirty="0">
                <a:solidFill>
                  <a:srgbClr val="16181D"/>
                </a:solidFill>
                <a:latin typeface="Arial" pitchFamily="34" charset="0"/>
                <a:ea typeface="Arial" pitchFamily="34" charset="-122"/>
                <a:cs typeface="Arial" pitchFamily="34" charset="-120"/>
              </a:rPr>
              <a:t>Bankr fee APIs, agent profiles and LLM-usage reads behind every quote</a:t>
            </a:r>
            <a:endParaRPr lang="en-US" sz="1200" dirty="0"/>
          </a:p>
          <a:p>
            <a:pPr algn="l" marL="177800" indent="-177800">
              <a:lnSpc>
                <a:spcPct val="118000"/>
              </a:lnSpc>
              <a:spcAft>
                <a:spcPts val="1800"/>
              </a:spcAft>
              <a:buSzPct val="100000"/>
              <a:buChar char="•"/>
            </a:pPr>
            <a:r>
              <a:rPr lang="en-US" sz="1200" dirty="0">
                <a:solidFill>
                  <a:srgbClr val="16181D"/>
                </a:solidFill>
                <a:latin typeface="Arial" pitchFamily="34" charset="0"/>
                <a:ea typeface="Arial" pitchFamily="34" charset="-122"/>
                <a:cs typeface="Arial" pitchFamily="34" charset="-120"/>
              </a:rPr>
              <a:t>Blackbird Flynet venues, hours, specials and member login</a:t>
            </a:r>
            <a:endParaRPr lang="en-US" sz="1200" dirty="0"/>
          </a:p>
          <a:p>
            <a:pPr algn="l" marL="177800" indent="-177800">
              <a:lnSpc>
                <a:spcPct val="118000"/>
              </a:lnSpc>
              <a:spcAft>
                <a:spcPts val="1800"/>
              </a:spcAft>
              <a:buSzPct val="100000"/>
              <a:buChar char="•"/>
            </a:pPr>
            <a:r>
              <a:rPr lang="en-US" sz="1200" dirty="0">
                <a:solidFill>
                  <a:srgbClr val="16181D"/>
                </a:solidFill>
                <a:latin typeface="Arial" pitchFamily="34" charset="0"/>
                <a:ea typeface="Arial" pitchFamily="34" charset="-122"/>
                <a:cs typeface="Arial" pitchFamily="34" charset="-120"/>
              </a:rPr>
              <a:t>The paid credit report on Bankr x402 Cloud</a:t>
            </a:r>
            <a:endParaRPr lang="en-US" sz="1200" dirty="0"/>
          </a:p>
        </p:txBody>
      </p:sp>
      <p:sp>
        <p:nvSpPr>
          <p:cNvPr id="8" name="Shape 5"/>
          <p:cNvSpPr/>
          <p:nvPr/>
        </p:nvSpPr>
        <p:spPr>
          <a:xfrm>
            <a:off x="6419088" y="1371600"/>
            <a:ext cx="5205679" cy="3246120"/>
          </a:xfrm>
          <a:prstGeom prst="rect">
            <a:avLst/>
          </a:prstGeom>
          <a:solidFill>
            <a:srgbClr val="FCFCFA"/>
          </a:solidFill>
          <a:ln w="9525">
            <a:solidFill>
              <a:srgbClr val="C4C9CF"/>
            </a:solidFill>
            <a:prstDash val="solid"/>
          </a:ln>
          <a:effectLst>
            <a:outerShdw sx="100000" sy="100000" kx="0" ky="0" algn="bl" rotWithShape="0" blurRad="127000" dist="12700" dir="5400000">
              <a:srgbClr val="16181D">
                <a:alpha val="16000"/>
              </a:srgbClr>
            </a:outerShdw>
          </a:effectLst>
        </p:spPr>
      </p:sp>
      <p:sp>
        <p:nvSpPr>
          <p:cNvPr id="9" name="Text 6"/>
          <p:cNvSpPr txBox="1"/>
          <p:nvPr/>
        </p:nvSpPr>
        <p:spPr>
          <a:xfrm>
            <a:off x="6693408" y="1664208"/>
            <a:ext cx="4657039" cy="182880"/>
          </a:xfrm>
          <a:prstGeom prst="rect">
            <a:avLst/>
          </a:prstGeom>
          <a:noFill/>
          <a:ln/>
        </p:spPr>
        <p:txBody>
          <a:bodyPr wrap="square" lIns="0" tIns="0" rIns="0" bIns="0" rtlCol="0" anchor="t"/>
          <a:lstStyle/>
          <a:p>
            <a:pPr indent="0" marL="0">
              <a:buNone/>
            </a:pPr>
            <a:r>
              <a:rPr lang="en-US" sz="850" b="1" spc="110" kern="0" dirty="0">
                <a:solidFill>
                  <a:srgbClr val="7A4B00"/>
                </a:solidFill>
                <a:latin typeface="Arial" pitchFamily="34" charset="0"/>
                <a:ea typeface="Arial" pitchFamily="34" charset="-122"/>
                <a:cs typeface="Arial" pitchFamily="34" charset="-120"/>
              </a:rPr>
              <a:t>FORK, OR PENDING REVIEW</a:t>
            </a:r>
            <a:endParaRPr lang="en-US" sz="850" dirty="0"/>
          </a:p>
        </p:txBody>
      </p:sp>
      <p:sp>
        <p:nvSpPr>
          <p:cNvPr id="10" name="Text 7"/>
          <p:cNvSpPr txBox="1"/>
          <p:nvPr/>
        </p:nvSpPr>
        <p:spPr>
          <a:xfrm>
            <a:off x="6693408" y="2029968"/>
            <a:ext cx="4657039" cy="2377440"/>
          </a:xfrm>
          <a:prstGeom prst="rect">
            <a:avLst/>
          </a:prstGeom>
          <a:noFill/>
          <a:ln/>
        </p:spPr>
        <p:txBody>
          <a:bodyPr wrap="square" lIns="0" tIns="0" rIns="0" bIns="0" rtlCol="0" anchor="t"/>
          <a:lstStyle/>
          <a:p>
            <a:pPr algn="l" marL="177800" indent="-177800">
              <a:lnSpc>
                <a:spcPct val="118000"/>
              </a:lnSpc>
              <a:spcAft>
                <a:spcPts val="1800"/>
              </a:spcAft>
              <a:buSzPct val="100000"/>
              <a:buChar char="•"/>
            </a:pPr>
            <a:r>
              <a:rPr lang="en-US" sz="1200" dirty="0">
                <a:solidFill>
                  <a:srgbClr val="16181D"/>
                </a:solidFill>
                <a:latin typeface="Arial" pitchFamily="34" charset="0"/>
                <a:ea typeface="Arial" pitchFamily="34" charset="-122"/>
                <a:cs typeface="Arial" pitchFamily="34" charset="-120"/>
              </a:rPr>
              <a:t>The loan lifecycle ran on an Anvil fork of Base against the real GITLAWB pool — fork txs are not on Basescan</a:t>
            </a:r>
            <a:endParaRPr lang="en-US" sz="1200" dirty="0"/>
          </a:p>
          <a:p>
            <a:pPr algn="l" marL="177800" indent="-177800">
              <a:lnSpc>
                <a:spcPct val="118000"/>
              </a:lnSpc>
              <a:spcAft>
                <a:spcPts val="1800"/>
              </a:spcAft>
              <a:buSzPct val="100000"/>
              <a:buChar char="•"/>
            </a:pPr>
            <a:r>
              <a:rPr lang="en-US" sz="1200" dirty="0">
                <a:solidFill>
                  <a:srgbClr val="16181D"/>
                </a:solidFill>
                <a:latin typeface="Arial" pitchFamily="34" charset="0"/>
                <a:ea typeface="Arial" pitchFamily="34" charset="-122"/>
                <a:cs typeface="Arial" pitchFamily="34" charset="-120"/>
              </a:rPr>
              <a:t>Bankr LLM credits are $0, so memos run deterministic persona rules and say so; the LLM path fails closed</a:t>
            </a:r>
            <a:endParaRPr lang="en-US" sz="1200" dirty="0"/>
          </a:p>
          <a:p>
            <a:pPr algn="l" marL="177800" indent="-177800">
              <a:lnSpc>
                <a:spcPct val="118000"/>
              </a:lnSpc>
              <a:spcAft>
                <a:spcPts val="1800"/>
              </a:spcAft>
              <a:buSzPct val="100000"/>
              <a:buChar char="•"/>
            </a:pPr>
            <a:r>
              <a:rPr lang="en-US" sz="1200" dirty="0">
                <a:solidFill>
                  <a:srgbClr val="16181D"/>
                </a:solidFill>
                <a:latin typeface="Arial" pitchFamily="34" charset="0"/>
                <a:ea typeface="Arial" pitchFamily="34" charset="-122"/>
                <a:cs typeface="Arial" pitchFamily="34" charset="-120"/>
              </a:rPr>
              <a:t>FLY payments pending Blackbird review; the Bankr agent profile is pending Bankr review</a:t>
            </a:r>
            <a:endParaRPr lang="en-US" sz="1200" dirty="0"/>
          </a:p>
        </p:txBody>
      </p:sp>
      <p:sp>
        <p:nvSpPr>
          <p:cNvPr id="11" name="Shape 8"/>
          <p:cNvSpPr/>
          <p:nvPr/>
        </p:nvSpPr>
        <p:spPr>
          <a:xfrm>
            <a:off x="566928" y="4846320"/>
            <a:ext cx="11057839" cy="960120"/>
          </a:xfrm>
          <a:prstGeom prst="rect">
            <a:avLst/>
          </a:prstGeom>
          <a:solidFill>
            <a:srgbClr val="FCFCFA"/>
          </a:solidFill>
          <a:ln w="9525">
            <a:solidFill>
              <a:srgbClr val="C4C9CF"/>
            </a:solidFill>
            <a:prstDash val="solid"/>
          </a:ln>
        </p:spPr>
      </p:sp>
      <p:sp>
        <p:nvSpPr>
          <p:cNvPr id="12" name="Text 9"/>
          <p:cNvSpPr txBox="1"/>
          <p:nvPr/>
        </p:nvSpPr>
        <p:spPr>
          <a:xfrm>
            <a:off x="841248" y="5074920"/>
            <a:ext cx="4572000" cy="182880"/>
          </a:xfrm>
          <a:prstGeom prst="rect">
            <a:avLst/>
          </a:prstGeom>
          <a:noFill/>
          <a:ln/>
        </p:spPr>
        <p:txBody>
          <a:bodyPr wrap="square" lIns="0" tIns="0" rIns="0" bIns="0" rtlCol="0" anchor="t"/>
          <a:lstStyle/>
          <a:p>
            <a:pPr indent="0" marL="0">
              <a:buNone/>
            </a:pPr>
            <a:r>
              <a:rPr lang="en-US" sz="850" b="1" spc="110" kern="0" dirty="0">
                <a:solidFill>
                  <a:srgbClr val="545A64"/>
                </a:solidFill>
                <a:latin typeface="Arial" pitchFamily="34" charset="0"/>
                <a:ea typeface="Arial" pitchFamily="34" charset="-122"/>
                <a:cs typeface="Arial" pitchFamily="34" charset="-120"/>
              </a:rPr>
              <a:t>VERIFY IN FIVE MINUTES</a:t>
            </a:r>
            <a:endParaRPr lang="en-US" sz="850" dirty="0"/>
          </a:p>
        </p:txBody>
      </p:sp>
      <p:sp>
        <p:nvSpPr>
          <p:cNvPr id="13" name="Text 10"/>
          <p:cNvSpPr txBox="1"/>
          <p:nvPr/>
        </p:nvSpPr>
        <p:spPr>
          <a:xfrm>
            <a:off x="841248" y="5330952"/>
            <a:ext cx="10509199" cy="320040"/>
          </a:xfrm>
          <a:prstGeom prst="rect">
            <a:avLst/>
          </a:prstGeom>
          <a:noFill/>
          <a:ln/>
        </p:spPr>
        <p:txBody>
          <a:bodyPr wrap="square" lIns="0" tIns="0" rIns="0" bIns="0" rtlCol="0" anchor="t"/>
          <a:lstStyle/>
          <a:p>
            <a:pPr algn="l" indent="0" marL="0">
              <a:lnSpc>
                <a:spcPct val="125000"/>
              </a:lnSpc>
              <a:buNone/>
            </a:pPr>
            <a:r>
              <a:rPr lang="en-US" sz="1100" dirty="0">
                <a:solidFill>
                  <a:srgbClr val="5A2BB3"/>
                </a:solidFill>
                <a:latin typeface="Courier New" pitchFamily="34" charset="0"/>
                <a:ea typeface="Courier New" pitchFamily="34" charset="-122"/>
                <a:cs typeface="Courier New" pitchFamily="34" charset="-120"/>
              </a:rPr>
              <a:t>gadai-six.vercel.app   ·   /demo   ·   /evidence   ·   /board   ·   github.com/PugarHuda/gadai</a:t>
            </a:r>
            <a:endParaRPr lang="en-US" sz="1100" dirty="0"/>
          </a:p>
        </p:txBody>
      </p:sp>
      <p:sp>
        <p:nvSpPr>
          <p:cNvPr id="14" name="Text 11"/>
          <p:cNvSpPr txBox="1"/>
          <p:nvPr/>
        </p:nvSpPr>
        <p:spPr>
          <a:xfrm>
            <a:off x="566928" y="6355080"/>
            <a:ext cx="10143439" cy="274320"/>
          </a:xfrm>
          <a:prstGeom prst="rect">
            <a:avLst/>
          </a:prstGeom>
          <a:noFill/>
          <a:ln/>
        </p:spPr>
        <p:txBody>
          <a:bodyPr wrap="square" lIns="0" tIns="0" rIns="0" bIns="0" rtlCol="0" anchor="t"/>
          <a:lstStyle/>
          <a:p>
            <a:pPr indent="0" marL="0">
              <a:buNone/>
            </a:pPr>
            <a:r>
              <a:rPr lang="en-US" sz="850" dirty="0">
                <a:solidFill>
                  <a:srgbClr val="545A64"/>
                </a:solidFill>
                <a:latin typeface="Arial" pitchFamily="34" charset="0"/>
                <a:ea typeface="Arial" pitchFamily="34" charset="-122"/>
                <a:cs typeface="Arial" pitchFamily="34" charset="-120"/>
              </a:rPr>
              <a:t>README.md “Live vs simulated” and docs/EVIDENCE.md. Nothing in the repo is mocked; the one demo mode, DEMO_FORK=1, is labelled on every page.</a:t>
            </a:r>
            <a:endParaRPr lang="en-US" sz="850" dirty="0"/>
          </a:p>
        </p:txBody>
      </p:sp>
      <p:sp>
        <p:nvSpPr>
          <p:cNvPr id="15" name="Text 12"/>
          <p:cNvSpPr txBox="1"/>
          <p:nvPr/>
        </p:nvSpPr>
        <p:spPr>
          <a:xfrm>
            <a:off x="11076127" y="6355080"/>
            <a:ext cx="548640" cy="274320"/>
          </a:xfrm>
          <a:prstGeom prst="rect">
            <a:avLst/>
          </a:prstGeom>
          <a:noFill/>
          <a:ln/>
        </p:spPr>
        <p:txBody>
          <a:bodyPr wrap="square" lIns="0" tIns="0" rIns="0" bIns="0" rtlCol="0" anchor="t"/>
          <a:lstStyle/>
          <a:p>
            <a:pPr algn="r" indent="0" marL="0">
              <a:buNone/>
            </a:pPr>
            <a:r>
              <a:rPr lang="en-US" sz="900" dirty="0">
                <a:solidFill>
                  <a:srgbClr val="545A64"/>
                </a:solidFill>
                <a:latin typeface="Courier New" pitchFamily="34" charset="0"/>
                <a:ea typeface="Courier New" pitchFamily="34" charset="-122"/>
                <a:cs typeface="Courier New" pitchFamily="34" charset="-120"/>
              </a:rPr>
              <a:t>12</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Gadai — credit for Bankr agents against creator-fee rights</dc:title>
  <dc:subject>PptxGenJS Presentation</dc:subject>
  <dc:creator>Gadai</dc:creator>
  <cp:lastModifiedBy>Gadai</cp:lastModifiedBy>
  <cp:revision>1</cp:revision>
  <dcterms:created xsi:type="dcterms:W3CDTF">2026-09-20T01:35:48Z</dcterms:created>
  <dcterms:modified xsi:type="dcterms:W3CDTF">2026-09-20T01:35:48Z</dcterms:modified>
</cp:coreProperties>
</file>